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7"/>
  </p:notesMasterIdLst>
  <p:handoutMasterIdLst>
    <p:handoutMasterId r:id="rId68"/>
  </p:handoutMasterIdLst>
  <p:sldIdLst>
    <p:sldId id="256" r:id="rId2"/>
    <p:sldId id="364" r:id="rId3"/>
    <p:sldId id="365" r:id="rId4"/>
    <p:sldId id="366" r:id="rId5"/>
    <p:sldId id="367" r:id="rId6"/>
    <p:sldId id="368" r:id="rId7"/>
    <p:sldId id="369" r:id="rId8"/>
    <p:sldId id="371" r:id="rId9"/>
    <p:sldId id="372" r:id="rId10"/>
    <p:sldId id="373" r:id="rId11"/>
    <p:sldId id="377" r:id="rId12"/>
    <p:sldId id="378" r:id="rId13"/>
    <p:sldId id="413" r:id="rId14"/>
    <p:sldId id="374" r:id="rId15"/>
    <p:sldId id="375" r:id="rId16"/>
    <p:sldId id="376" r:id="rId17"/>
    <p:sldId id="379" r:id="rId18"/>
    <p:sldId id="380" r:id="rId19"/>
    <p:sldId id="381" r:id="rId20"/>
    <p:sldId id="382" r:id="rId21"/>
    <p:sldId id="383" r:id="rId22"/>
    <p:sldId id="384" r:id="rId23"/>
    <p:sldId id="385" r:id="rId24"/>
    <p:sldId id="386" r:id="rId25"/>
    <p:sldId id="387" r:id="rId26"/>
    <p:sldId id="289" r:id="rId27"/>
    <p:sldId id="291" r:id="rId28"/>
    <p:sldId id="292" r:id="rId29"/>
    <p:sldId id="388" r:id="rId30"/>
    <p:sldId id="389" r:id="rId31"/>
    <p:sldId id="390" r:id="rId32"/>
    <p:sldId id="297" r:id="rId33"/>
    <p:sldId id="299" r:id="rId34"/>
    <p:sldId id="300" r:id="rId35"/>
    <p:sldId id="301" r:id="rId36"/>
    <p:sldId id="304" r:id="rId37"/>
    <p:sldId id="305" r:id="rId38"/>
    <p:sldId id="391" r:id="rId39"/>
    <p:sldId id="392" r:id="rId40"/>
    <p:sldId id="393" r:id="rId41"/>
    <p:sldId id="394" r:id="rId42"/>
    <p:sldId id="395" r:id="rId43"/>
    <p:sldId id="396" r:id="rId44"/>
    <p:sldId id="397" r:id="rId45"/>
    <p:sldId id="398" r:id="rId46"/>
    <p:sldId id="399" r:id="rId47"/>
    <p:sldId id="400" r:id="rId48"/>
    <p:sldId id="401" r:id="rId49"/>
    <p:sldId id="402" r:id="rId50"/>
    <p:sldId id="414" r:id="rId51"/>
    <p:sldId id="403" r:id="rId52"/>
    <p:sldId id="404" r:id="rId53"/>
    <p:sldId id="405" r:id="rId54"/>
    <p:sldId id="406" r:id="rId55"/>
    <p:sldId id="407" r:id="rId56"/>
    <p:sldId id="408" r:id="rId57"/>
    <p:sldId id="358" r:id="rId58"/>
    <p:sldId id="409" r:id="rId59"/>
    <p:sldId id="410" r:id="rId60"/>
    <p:sldId id="361" r:id="rId61"/>
    <p:sldId id="411" r:id="rId62"/>
    <p:sldId id="412" r:id="rId63"/>
    <p:sldId id="341" r:id="rId64"/>
    <p:sldId id="345" r:id="rId65"/>
    <p:sldId id="342" r:id="rId66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50" autoAdjust="0"/>
    <p:restoredTop sz="94468" autoAdjust="0"/>
  </p:normalViewPr>
  <p:slideViewPr>
    <p:cSldViewPr>
      <p:cViewPr varScale="1">
        <p:scale>
          <a:sx n="125" d="100"/>
          <a:sy n="125" d="100"/>
        </p:scale>
        <p:origin x="81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67" d="100"/>
          <a:sy n="67" d="100"/>
        </p:scale>
        <p:origin x="-2778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3/27/2013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3/27/2013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loud_computing#cite_note-47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76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Cloud computing fundamental models: IaaS, PaaS, SaaS</a:t>
            </a:r>
          </a:p>
          <a:p>
            <a:r>
              <a:rPr lang="en-US" dirty="0" smtClean="0"/>
              <a:t>In 2012 added, </a:t>
            </a:r>
          </a:p>
          <a:p>
            <a:r>
              <a:rPr lang="en-US" dirty="0" smtClean="0"/>
              <a:t>- network as a service (NaaS) and </a:t>
            </a:r>
          </a:p>
          <a:p>
            <a:r>
              <a:rPr lang="en-US" dirty="0" smtClean="0"/>
              <a:t>- communication as a service (CaaS) </a:t>
            </a:r>
          </a:p>
          <a:p>
            <a:r>
              <a:rPr lang="en-US" dirty="0" smtClean="0"/>
              <a:t>were officially included by ITU (International Telecommunication Union) as part of the basic cloud computing models, recognized service categories of a telecommunication-centric cloud ecosystem.</a:t>
            </a:r>
            <a:r>
              <a:rPr lang="en-US" baseline="30000" dirty="0" smtClean="0">
                <a:hlinkClick r:id="rId3"/>
              </a:rPr>
              <a:t>[47]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273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773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47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DOS</a:t>
            </a:r>
            <a:r>
              <a:rPr lang="en-US" baseline="0" dirty="0" smtClean="0"/>
              <a:t> Last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103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460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87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choolacademy.telerik.com/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://nikolay.it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hyperlink" Target="http://blogs.msdn.com/b/b8/archive/2011/10/27/using-task-manager-with-64-logical-processors.aspx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://blogs.msdn.com/b/b8/archive/2011/10/13/the-windows-8-task-manager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edium_Dependent_Interface" TargetMode="External"/><Relationship Id="rId2" Type="http://schemas.openxmlformats.org/officeDocument/2006/relationships/hyperlink" Target="http://www.networkworld.com/newsletters/lans/2010/092310-crossover-cabl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hyperlink" Target="http://www.techopedia.com/definition/3172/medium-dependent-interface-crossover-mdix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12" Type="http://schemas.openxmlformats.org/officeDocument/2006/relationships/image" Target="../media/image34.jpeg"/><Relationship Id="rId2" Type="http://schemas.openxmlformats.org/officeDocument/2006/relationships/image" Target="../media/image24.jpe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7.jpeg"/><Relationship Id="rId15" Type="http://schemas.openxmlformats.org/officeDocument/2006/relationships/image" Target="../media/image3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jpeg"/><Relationship Id="rId14" Type="http://schemas.openxmlformats.org/officeDocument/2006/relationships/image" Target="../media/image3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List_of_file_system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en.wikipedia.org/wiki/Scrum_(development)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51.png"/><Relationship Id="rId3" Type="http://schemas.microsoft.com/office/2007/relationships/hdphoto" Target="../media/hdphoto5.wdp"/><Relationship Id="rId7" Type="http://schemas.openxmlformats.org/officeDocument/2006/relationships/image" Target="../media/image46.jpeg"/><Relationship Id="rId12" Type="http://schemas.openxmlformats.org/officeDocument/2006/relationships/image" Target="../media/image50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jpeg"/><Relationship Id="rId11" Type="http://schemas.openxmlformats.org/officeDocument/2006/relationships/image" Target="../media/image49.jpeg"/><Relationship Id="rId5" Type="http://schemas.microsoft.com/office/2007/relationships/hdphoto" Target="../media/hdphoto6.wdp"/><Relationship Id="rId10" Type="http://schemas.openxmlformats.org/officeDocument/2006/relationships/image" Target="../media/image48.jpeg"/><Relationship Id="rId4" Type="http://schemas.openxmlformats.org/officeDocument/2006/relationships/image" Target="../media/image44.jpeg"/><Relationship Id="rId9" Type="http://schemas.openxmlformats.org/officeDocument/2006/relationships/image" Target="../media/image4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ata_compression" TargetMode="External"/><Relationship Id="rId2" Type="http://schemas.openxmlformats.org/officeDocument/2006/relationships/hyperlink" Target="http://en.wikipedia.org/wiki/Algorithm_BST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uj.asenevtsi.com/Media/M18.htm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xml" TargetMode="External"/><Relationship Id="rId2" Type="http://schemas.openxmlformats.org/officeDocument/2006/relationships/hyperlink" Target="http://en.wikipedia.org/wiki/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microsoft.com/office/2007/relationships/hdphoto" Target="../media/hdphoto8.wdp"/><Relationship Id="rId4" Type="http://schemas.openxmlformats.org/officeDocument/2006/relationships/image" Target="../media/image5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creen_tearing" TargetMode="External"/><Relationship Id="rId7" Type="http://schemas.openxmlformats.org/officeDocument/2006/relationships/hyperlink" Target="http://en.wikipedia.org/wiki/Multiple_buffering#Page_flipping" TargetMode="External"/><Relationship Id="rId2" Type="http://schemas.openxmlformats.org/officeDocument/2006/relationships/hyperlink" Target="http://en.wikipedia.org/wiki/Multiple_buffe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Multiple_buffering#Quad_buffering" TargetMode="External"/><Relationship Id="rId5" Type="http://schemas.openxmlformats.org/officeDocument/2006/relationships/hyperlink" Target="http://en.wikipedia.org/wiki/Multiple_buffering#Triple_buffering" TargetMode="External"/><Relationship Id="rId4" Type="http://schemas.openxmlformats.org/officeDocument/2006/relationships/hyperlink" Target="http://en.wikipedia.org/wiki/Multiple_buffering#Double_buffering_in_computer_graphic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msdn.microsoft.com/en-us/library/ms190651(v=sql.90).aspx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Business_intelligence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bg.wikipedia.org/wiki/RSA" TargetMode="External"/><Relationship Id="rId2" Type="http://schemas.openxmlformats.org/officeDocument/2006/relationships/hyperlink" Target="http://en.wikipedia.org/wiki/Integer_factorization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telerikacademy.com/Courses/Courses/Details/35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LAC" TargetMode="External"/><Relationship Id="rId2" Type="http://schemas.openxmlformats.org/officeDocument/2006/relationships/hyperlink" Target="http://en.wikipedia.org/wiki/List_of_open_source_code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ubnetwork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://en.wikipedia.org/wiki/Cloud_computing#Service_model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jpeg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hyperlink" Target="http://en.wikipedia.org/wiki/MIRC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://en.wikipedia.org/wiki/HTTP_persistent_connec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microsoft.com/office/2007/relationships/hdphoto" Target="../media/hdphoto9.wdp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ref/css3_pr_column-count.asp" TargetMode="External"/><Relationship Id="rId2" Type="http://schemas.openxmlformats.org/officeDocument/2006/relationships/hyperlink" Target="http://www.w3.org/TR/css3-mediaqueri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hyperlink" Target="http://msdn.microsoft.com/en-us/library/ie/dazfy1f3(v=vs.94).aspx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120.png"/><Relationship Id="rId2" Type="http://schemas.openxmlformats.org/officeDocument/2006/relationships/hyperlink" Target="http://schoolacademy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122.jpe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1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e/ec/Spiral_model_%28Boehm%2C_1988%29.sv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://en.wikipedia.org/wiki/Software_development_process" TargetMode="External"/><Relationship Id="rId4" Type="http://schemas.openxmlformats.org/officeDocument/2006/relationships/hyperlink" Target="http://www-it.fmi.uni-sofia.bg/courses/HCI/book/c17/software.ht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317080"/>
            <a:ext cx="8229600" cy="569120"/>
          </a:xfrm>
        </p:spPr>
        <p:txBody>
          <a:bodyPr/>
          <a:lstStyle/>
          <a:p>
            <a:r>
              <a:rPr lang="bg-BG" dirty="0"/>
              <a:t>Подготовка за ИТ олимпиадата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42850" y="4075093"/>
            <a:ext cx="3390900" cy="954107"/>
          </a:xfrm>
        </p:spPr>
        <p:txBody>
          <a:bodyPr/>
          <a:lstStyle/>
          <a:p>
            <a:r>
              <a:rPr lang="bg-BG" dirty="0" smtClean="0"/>
              <a:t>От целия екип на академията </a:t>
            </a:r>
            <a:r>
              <a:rPr lang="bg-BG" dirty="0" smtClean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5986046"/>
            <a:ext cx="3352800" cy="369332"/>
          </a:xfrm>
        </p:spPr>
        <p:txBody>
          <a:bodyPr/>
          <a:lstStyle/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6290846"/>
            <a:ext cx="3352800" cy="3385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academy.telerik.com</a:t>
            </a:r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57200" y="5558135"/>
            <a:ext cx="3352800" cy="369332"/>
          </a:xfrm>
        </p:spPr>
        <p:txBody>
          <a:bodyPr/>
          <a:lstStyle/>
          <a:p>
            <a:r>
              <a:rPr lang="en-US" sz="1800" dirty="0" smtClean="0">
                <a:hlinkClick r:id="rId4"/>
              </a:rPr>
              <a:t>http://nikolay.it</a:t>
            </a:r>
            <a:endParaRPr lang="en-US" sz="1800" dirty="0" smtClean="0"/>
          </a:p>
        </p:txBody>
      </p:sp>
      <p:pic>
        <p:nvPicPr>
          <p:cNvPr id="17" name="Picture 5" title="Telerik Software Academy - free training for Ninja develop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733" y="178455"/>
            <a:ext cx="1582667" cy="172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 rot="162465">
            <a:off x="357199" y="1026101"/>
            <a:ext cx="480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6"/>
              </a:rPr>
              <a:t>http://schoolacademy.telerik.com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495800" y="4648200"/>
            <a:ext cx="4076700" cy="1707152"/>
            <a:chOff x="3778654" y="4648200"/>
            <a:chExt cx="4793846" cy="1707152"/>
          </a:xfrm>
        </p:grpSpPr>
        <p:pic>
          <p:nvPicPr>
            <p:cNvPr id="19" name="Picture 2" descr="http://www.nextgenpe.com/media/focus-area-images/NGPE/issue-6/Technology_solutions_SM_FOC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4648200"/>
              <a:ext cx="4686300" cy="1707152"/>
            </a:xfrm>
            <a:prstGeom prst="roundRect">
              <a:avLst>
                <a:gd name="adj" fmla="val 5456"/>
              </a:avLst>
            </a:prstGeom>
            <a:noFill/>
          </p:spPr>
        </p:pic>
        <p:sp>
          <p:nvSpPr>
            <p:cNvPr id="20" name="TextBox 19"/>
            <p:cNvSpPr txBox="1"/>
            <p:nvPr/>
          </p:nvSpPr>
          <p:spPr>
            <a:xfrm rot="20081561">
              <a:off x="3778654" y="5045737"/>
              <a:ext cx="24224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2400" b="1" spc="50" dirty="0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317500">
                      <a:srgbClr val="8BD3FF">
                        <a:alpha val="20000"/>
                      </a:srgbClr>
                    </a:glow>
                  </a:effectLst>
                </a:rPr>
                <a:t>НОИТ – ИТ тест</a:t>
              </a:r>
              <a:endParaRPr lang="en-US" sz="2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317500">
                    <a:srgbClr val="8BD3FF">
                      <a:alpha val="20000"/>
                    </a:srgbClr>
                  </a:glow>
                </a:effectLst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457200" y="1752600"/>
            <a:ext cx="8229600" cy="15240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42849" y="5065693"/>
            <a:ext cx="4129151" cy="954107"/>
          </a:xfrm>
        </p:spPr>
        <p:txBody>
          <a:bodyPr/>
          <a:lstStyle/>
          <a:p>
            <a:r>
              <a:rPr lang="bg-BG" dirty="0" smtClean="0"/>
              <a:t>Лектор: Николай Костов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5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8915400" cy="6019800"/>
          </a:xfrm>
        </p:spPr>
        <p:txBody>
          <a:bodyPr/>
          <a:lstStyle/>
          <a:p>
            <a:pPr>
              <a:spcBef>
                <a:spcPts val="400"/>
              </a:spcBef>
              <a:spcAft>
                <a:spcPts val="400"/>
              </a:spcAft>
            </a:pPr>
            <a:endParaRPr lang="bg-BG" dirty="0" smtClean="0"/>
          </a:p>
          <a:p>
            <a:pPr>
              <a:spcBef>
                <a:spcPts val="400"/>
              </a:spcBef>
              <a:spcAft>
                <a:spcPts val="400"/>
              </a:spcAft>
            </a:pPr>
            <a:endParaRPr lang="bg-BG" dirty="0"/>
          </a:p>
          <a:p>
            <a:pPr>
              <a:spcBef>
                <a:spcPts val="400"/>
              </a:spcBef>
              <a:spcAft>
                <a:spcPts val="400"/>
              </a:spcAft>
            </a:pPr>
            <a:endParaRPr lang="bg-BG" dirty="0" smtClean="0"/>
          </a:p>
          <a:p>
            <a:pPr>
              <a:spcBef>
                <a:spcPts val="400"/>
              </a:spcBef>
              <a:spcAft>
                <a:spcPts val="400"/>
              </a:spcAft>
            </a:pPr>
            <a:endParaRPr lang="bg-BG" dirty="0" smtClean="0"/>
          </a:p>
          <a:p>
            <a:pPr>
              <a:spcBef>
                <a:spcPts val="400"/>
              </a:spcBef>
              <a:spcAft>
                <a:spcPts val="400"/>
              </a:spcAft>
            </a:pPr>
            <a:endParaRPr lang="bg-BG" dirty="0"/>
          </a:p>
          <a:p>
            <a:pPr>
              <a:spcBef>
                <a:spcPts val="400"/>
              </a:spcBef>
              <a:spcAft>
                <a:spcPts val="400"/>
              </a:spcAft>
            </a:pPr>
            <a:endParaRPr lang="bg-BG" dirty="0"/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bg-BG" dirty="0" smtClean="0"/>
              <a:t>Информация:</a:t>
            </a:r>
            <a:endParaRPr lang="bg-BG" sz="2800" dirty="0" smtClean="0">
              <a:hlinkClick r:id="rId2"/>
            </a:endParaRP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2400" dirty="0" smtClean="0">
                <a:hlinkClick r:id="rId2"/>
              </a:rPr>
              <a:t>http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blogs.msdn.com/b/b8/archive/2011/10/13/the-windows-8-task-manager.aspx</a:t>
            </a:r>
            <a:endParaRPr lang="bg-BG" sz="2400" dirty="0" smtClean="0"/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blogs.msdn.com/b/b8/archive/2011/10/27/using-task-manager-with-64-logical-processors.aspx</a:t>
            </a:r>
            <a:endParaRPr lang="bg-BG" sz="2400" dirty="0" smtClean="0"/>
          </a:p>
          <a:p>
            <a:pPr marL="357188" lvl="1" indent="0">
              <a:spcBef>
                <a:spcPts val="400"/>
              </a:spcBef>
              <a:spcAft>
                <a:spcPts val="400"/>
              </a:spcAft>
              <a:buNone/>
            </a:pPr>
            <a:endParaRPr lang="bg-BG" sz="2800" dirty="0"/>
          </a:p>
          <a:p>
            <a:pPr lvl="1">
              <a:spcBef>
                <a:spcPts val="400"/>
              </a:spcBef>
              <a:spcAft>
                <a:spcPts val="400"/>
              </a:spcAft>
            </a:pP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000" y="762000"/>
            <a:ext cx="3157541" cy="2362200"/>
          </a:xfrm>
          <a:prstGeom prst="roundRect">
            <a:avLst>
              <a:gd name="adj" fmla="val 442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1847850"/>
            <a:ext cx="3209925" cy="23717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1675" y="3200400"/>
            <a:ext cx="3057525" cy="1447800"/>
          </a:xfrm>
          <a:prstGeom prst="roundRect">
            <a:avLst>
              <a:gd name="adj" fmla="val 684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2430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1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36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r>
              <a:rPr lang="bg-BG" dirty="0" smtClean="0"/>
              <a:t>Какво значи съкращението </a:t>
            </a:r>
            <a:r>
              <a:rPr lang="en-US" dirty="0" smtClean="0"/>
              <a:t>Auto-MDIX</a:t>
            </a:r>
            <a:r>
              <a:rPr lang="bg-BG" dirty="0" smtClean="0"/>
              <a:t>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Auto-Media Driver Interface X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Auto-Mobile Driver Infrared </a:t>
            </a:r>
            <a:r>
              <a:rPr lang="en-US" dirty="0" err="1" smtClean="0"/>
              <a:t>XTranslator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Automatic-Media Delivery Infrastructure Xpress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Automatic Medium-Dependent Interface Crossover 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Auto Machine-Duplex Interface 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XORAutoTeam-Misho</a:t>
            </a:r>
            <a:r>
              <a:rPr lang="en-US" dirty="0" smtClean="0"/>
              <a:t> </a:t>
            </a:r>
            <a:r>
              <a:rPr lang="en-US" dirty="0" err="1" smtClean="0"/>
              <a:t>Dimo</a:t>
            </a:r>
            <a:r>
              <a:rPr lang="en-US" dirty="0" smtClean="0"/>
              <a:t> Ivan </a:t>
            </a:r>
            <a:r>
              <a:rPr lang="en-US" dirty="0" err="1" smtClean="0"/>
              <a:t>Xpresa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886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21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09600"/>
            <a:ext cx="8686800" cy="6096000"/>
          </a:xfrm>
        </p:spPr>
        <p:txBody>
          <a:bodyPr/>
          <a:lstStyle/>
          <a:p>
            <a:pPr marL="282575" lvl="1" indent="-282575">
              <a:spcBef>
                <a:spcPts val="300"/>
              </a:spcBef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Auto-MDIX(</a:t>
            </a:r>
            <a:r>
              <a:rPr lang="en-US" dirty="0"/>
              <a:t>Automatic Medium-Dependent Interface </a:t>
            </a:r>
            <a:r>
              <a:rPr lang="en-US" dirty="0" smtClean="0"/>
              <a:t>Crossover) </a:t>
            </a:r>
            <a:r>
              <a:rPr lang="bg-BG" dirty="0" smtClean="0"/>
              <a:t>се използва за връзка на „еднотипни“ устройства с прав кабел (</a:t>
            </a:r>
            <a:r>
              <a:rPr lang="en-US" dirty="0"/>
              <a:t>straight-through</a:t>
            </a:r>
            <a:r>
              <a:rPr lang="bg-BG" dirty="0" smtClean="0"/>
              <a:t>)</a:t>
            </a:r>
            <a:endParaRPr lang="en-US" dirty="0" smtClean="0"/>
          </a:p>
          <a:p>
            <a:pPr marL="574675" lvl="2" indent="-282575">
              <a:spcBef>
                <a:spcPts val="300"/>
              </a:spcBef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dirty="0" smtClean="0"/>
              <a:t>Тип </a:t>
            </a:r>
            <a:r>
              <a:rPr lang="en-US" dirty="0" smtClean="0"/>
              <a:t>A</a:t>
            </a:r>
            <a:r>
              <a:rPr lang="bg-BG" dirty="0" smtClean="0"/>
              <a:t> и </a:t>
            </a:r>
            <a:r>
              <a:rPr lang="en-US" dirty="0" smtClean="0"/>
              <a:t>B </a:t>
            </a:r>
            <a:r>
              <a:rPr lang="bg-BG" dirty="0" smtClean="0"/>
              <a:t>стандарт</a:t>
            </a:r>
            <a:br>
              <a:rPr lang="bg-BG" dirty="0" smtClean="0"/>
            </a:br>
            <a:r>
              <a:rPr lang="en-US" dirty="0" smtClean="0"/>
              <a:t>crossover – A&amp;B</a:t>
            </a:r>
            <a:br>
              <a:rPr lang="en-US" dirty="0" smtClean="0"/>
            </a:br>
            <a:r>
              <a:rPr lang="en-US" dirty="0" smtClean="0"/>
              <a:t>straight-through – A&amp;A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Информация: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400" dirty="0" smtClean="0">
                <a:hlinkClick r:id="rId2"/>
              </a:rPr>
              <a:t>2 minute article - Do we need a crossover cable?</a:t>
            </a:r>
            <a:endParaRPr lang="en-US" sz="2400" dirty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en.wikipedia.org/wiki/Medium_Dependent_Interface</a:t>
            </a:r>
            <a:endParaRPr lang="en-US" sz="2400" dirty="0" smtClean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hlinkClick r:id="rId4"/>
              </a:rPr>
              <a:t>http://www.techopedia.com/definition/3172/medium-dependent-interface-crossover-mdix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209800"/>
            <a:ext cx="3505200" cy="239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5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609600" y="46482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838200" y="55268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16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934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6324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3128914" y="37106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10930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6949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3563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7701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1669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3664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6485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8047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3086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9022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5810">
            <a:off x="2110328" y="3776129"/>
            <a:ext cx="891659" cy="6366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6742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079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r>
              <a:rPr lang="bg-BG" dirty="0" smtClean="0"/>
              <a:t>Кое от изброените </a:t>
            </a:r>
            <a:r>
              <a:rPr lang="bg-BG" dirty="0" smtClean="0"/>
              <a:t>не е  съществуваща файлова система?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NTFS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3200" dirty="0"/>
              <a:t>HFS Plus (HFS+)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ext4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HPFS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NT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UFS2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536" y="450390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19600" y="1752600"/>
            <a:ext cx="4267200" cy="386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0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5105400"/>
            <a:ext cx="8991600" cy="175260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Информация:</a:t>
            </a:r>
            <a:endParaRPr lang="en-US" dirty="0" smtClean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600" dirty="0">
                <a:hlinkClick r:id="rId3"/>
              </a:rPr>
              <a:t>http://</a:t>
            </a:r>
            <a:r>
              <a:rPr lang="en-US" sz="2600" dirty="0" smtClean="0">
                <a:hlinkClick r:id="rId3"/>
              </a:rPr>
              <a:t>en.wikipedia.org/wiki/List_of_default_file_system</a:t>
            </a:r>
            <a:endParaRPr lang="en-US" sz="2600" dirty="0">
              <a:hlinkClick r:id="rId3"/>
            </a:endParaRP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600" dirty="0" smtClean="0">
                <a:hlinkClick r:id="rId3"/>
              </a:rPr>
              <a:t>http</a:t>
            </a:r>
            <a:r>
              <a:rPr lang="en-US" sz="2600" dirty="0">
                <a:hlinkClick r:id="rId3"/>
              </a:rPr>
              <a:t>://</a:t>
            </a:r>
            <a:r>
              <a:rPr lang="en-US" sz="2600" dirty="0" smtClean="0">
                <a:hlinkClick r:id="rId3"/>
              </a:rPr>
              <a:t>en.wikipedia.org/wiki/List_of_file_systems</a:t>
            </a:r>
            <a:endParaRPr lang="en-US" sz="2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107097"/>
              </p:ext>
            </p:extLst>
          </p:nvPr>
        </p:nvGraphicFramePr>
        <p:xfrm>
          <a:off x="533400" y="990600"/>
          <a:ext cx="8001000" cy="3926076"/>
        </p:xfrm>
        <a:graphic>
          <a:graphicData uri="http://schemas.openxmlformats.org/drawingml/2006/table">
            <a:tbl>
              <a:tblPr/>
              <a:tblGrid>
                <a:gridCol w="3276600"/>
                <a:gridCol w="4724400"/>
              </a:tblGrid>
              <a:tr h="173226"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rgbClr val="FFFFFF"/>
                          </a:solidFill>
                        </a:rPr>
                        <a:t>Operating system</a:t>
                      </a:r>
                    </a:p>
                  </a:txBody>
                  <a:tcPr marL="36876" marR="36876" marT="18438" marB="18438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rgbClr val="FFFFFF"/>
                          </a:solidFill>
                        </a:rPr>
                        <a:t>File system</a:t>
                      </a:r>
                    </a:p>
                  </a:txBody>
                  <a:tcPr marL="36876" marR="36876" marT="18438" marB="1843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</a:tr>
              <a:tr h="173226"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solidFill>
                            <a:srgbClr val="FFFFFF"/>
                          </a:solidFill>
                        </a:rPr>
                        <a:t>MS-DOS / PC </a:t>
                      </a:r>
                      <a:r>
                        <a:rPr lang="en-US" sz="2100" dirty="0">
                          <a:solidFill>
                            <a:srgbClr val="FFFFFF"/>
                          </a:solidFill>
                        </a:rPr>
                        <a:t>DOS</a:t>
                      </a:r>
                    </a:p>
                  </a:txBody>
                  <a:tcPr marL="36876" marR="36876" marT="18438" marB="18438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solidFill>
                            <a:srgbClr val="FFFFFF"/>
                          </a:solidFill>
                        </a:rPr>
                        <a:t>FAT</a:t>
                      </a:r>
                      <a:r>
                        <a:rPr lang="bg-BG" sz="2100" dirty="0" smtClean="0">
                          <a:solidFill>
                            <a:srgbClr val="FFFFFF"/>
                          </a:solidFill>
                        </a:rPr>
                        <a:t>32</a:t>
                      </a:r>
                      <a:endParaRPr lang="en-US" sz="2100" dirty="0">
                        <a:solidFill>
                          <a:srgbClr val="FFFFFF"/>
                        </a:solidFill>
                      </a:endParaRPr>
                    </a:p>
                  </a:txBody>
                  <a:tcPr marL="36876" marR="36876" marT="18438" marB="1843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145"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rgbClr val="FFFFFF"/>
                          </a:solidFill>
                        </a:rPr>
                        <a:t>OS/2 v1.2</a:t>
                      </a:r>
                    </a:p>
                  </a:txBody>
                  <a:tcPr marL="36876" marR="36876" marT="18438" marB="18438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rgbClr val="FFFFFF"/>
                          </a:solidFill>
                        </a:rPr>
                        <a:t>High Performance File System (HPFS)</a:t>
                      </a:r>
                    </a:p>
                  </a:txBody>
                  <a:tcPr marL="36876" marR="36876" marT="18438" marB="1843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226"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rgbClr val="FFFFFF"/>
                          </a:solidFill>
                        </a:rPr>
                        <a:t>Linux</a:t>
                      </a:r>
                    </a:p>
                  </a:txBody>
                  <a:tcPr marL="36876" marR="36876" marT="18438" marB="18438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rgbClr val="FFFFFF"/>
                          </a:solidFill>
                        </a:rPr>
                        <a:t>ext / ext2 / ext3 / ext4</a:t>
                      </a:r>
                    </a:p>
                  </a:txBody>
                  <a:tcPr marL="36876" marR="36876" marT="18438" marB="1843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2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 smtClean="0">
                          <a:solidFill>
                            <a:srgbClr val="FFFFFF"/>
                          </a:solidFill>
                        </a:rPr>
                        <a:t>FreeBSD v5.1-v9</a:t>
                      </a:r>
                    </a:p>
                  </a:txBody>
                  <a:tcPr marL="36876" marR="36876" marT="18438" marB="18438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solidFill>
                            <a:srgbClr val="FFFFFF"/>
                          </a:solidFill>
                        </a:rPr>
                        <a:t>UFS2</a:t>
                      </a:r>
                      <a:endParaRPr lang="en-US" sz="2100" dirty="0">
                        <a:solidFill>
                          <a:srgbClr val="FFFFFF"/>
                        </a:solidFill>
                      </a:endParaRPr>
                    </a:p>
                  </a:txBody>
                  <a:tcPr marL="36876" marR="36876" marT="18438" marB="1843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226">
                <a:tc>
                  <a:txBody>
                    <a:bodyPr/>
                    <a:lstStyle/>
                    <a:p>
                      <a:r>
                        <a:rPr lang="pt-BR" sz="2100" dirty="0">
                          <a:solidFill>
                            <a:srgbClr val="FFFFFF"/>
                          </a:solidFill>
                        </a:rPr>
                        <a:t>Mac OS 8.1 / Mac OS X</a:t>
                      </a:r>
                    </a:p>
                  </a:txBody>
                  <a:tcPr marL="36876" marR="36876" marT="18438" marB="18438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rgbClr val="FFFFFF"/>
                          </a:solidFill>
                        </a:rPr>
                        <a:t>HFS Plus (HFS</a:t>
                      </a:r>
                      <a:r>
                        <a:rPr lang="en-US" sz="2100" dirty="0" smtClean="0">
                          <a:solidFill>
                            <a:srgbClr val="FFFFFF"/>
                          </a:solidFill>
                        </a:rPr>
                        <a:t>+)</a:t>
                      </a:r>
                      <a:endParaRPr lang="en-US" sz="2100" dirty="0">
                        <a:solidFill>
                          <a:srgbClr val="FFFFFF"/>
                        </a:solidFill>
                      </a:endParaRPr>
                    </a:p>
                  </a:txBody>
                  <a:tcPr marL="36876" marR="36876" marT="18438" marB="1843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2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 smtClean="0">
                          <a:solidFill>
                            <a:srgbClr val="FFFFFF"/>
                          </a:solidFill>
                        </a:rPr>
                        <a:t>Windows 3.0 / 3.1x / 95</a:t>
                      </a:r>
                    </a:p>
                  </a:txBody>
                  <a:tcPr marL="36876" marR="36876" marT="18438" marB="18438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 smtClean="0">
                          <a:solidFill>
                            <a:srgbClr val="FFFFFF"/>
                          </a:solidFill>
                        </a:rPr>
                        <a:t>FAT16</a:t>
                      </a:r>
                    </a:p>
                  </a:txBody>
                  <a:tcPr marL="36876" marR="36876" marT="18438" marB="1843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226"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rgbClr val="FFFFFF"/>
                          </a:solidFill>
                        </a:rPr>
                        <a:t>Windows </a:t>
                      </a:r>
                      <a:r>
                        <a:rPr lang="bg-BG" sz="2100" dirty="0" smtClean="0">
                          <a:solidFill>
                            <a:srgbClr val="FFFFFF"/>
                          </a:solidFill>
                        </a:rPr>
                        <a:t>98, </a:t>
                      </a:r>
                      <a:r>
                        <a:rPr lang="en-US" sz="2100" dirty="0" smtClean="0">
                          <a:solidFill>
                            <a:srgbClr val="FFFFFF"/>
                          </a:solidFill>
                        </a:rPr>
                        <a:t>Me</a:t>
                      </a:r>
                      <a:endParaRPr lang="en-US" sz="2100" dirty="0">
                        <a:solidFill>
                          <a:srgbClr val="FFFFFF"/>
                        </a:solidFill>
                      </a:endParaRPr>
                    </a:p>
                  </a:txBody>
                  <a:tcPr marL="36876" marR="36876" marT="18438" marB="18438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rgbClr val="FFFFFF"/>
                          </a:solidFill>
                        </a:rPr>
                        <a:t>FAT32</a:t>
                      </a:r>
                    </a:p>
                  </a:txBody>
                  <a:tcPr marL="36876" marR="36876" marT="18438" marB="1843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226"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solidFill>
                            <a:srgbClr val="FFFFFF"/>
                          </a:solidFill>
                        </a:rPr>
                        <a:t>Windows XP</a:t>
                      </a:r>
                      <a:endParaRPr lang="en-US" sz="2100" dirty="0">
                        <a:solidFill>
                          <a:srgbClr val="FFFFFF"/>
                        </a:solidFill>
                      </a:endParaRPr>
                    </a:p>
                  </a:txBody>
                  <a:tcPr marL="36876" marR="36876" marT="18438" marB="18438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solidFill>
                            <a:srgbClr val="FFFFFF"/>
                          </a:solidFill>
                        </a:rPr>
                        <a:t>NTFS, Fat32</a:t>
                      </a:r>
                      <a:endParaRPr lang="en-US" sz="2100" dirty="0">
                        <a:solidFill>
                          <a:srgbClr val="FFFFFF"/>
                        </a:solidFill>
                      </a:endParaRPr>
                    </a:p>
                  </a:txBody>
                  <a:tcPr marL="36876" marR="36876" marT="18438" marB="1843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145"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solidFill>
                            <a:srgbClr val="FFFFFF"/>
                          </a:solidFill>
                        </a:rPr>
                        <a:t>Windows 2000, Vista, Server</a:t>
                      </a:r>
                      <a:endParaRPr lang="en-US" sz="2100" dirty="0">
                        <a:solidFill>
                          <a:srgbClr val="FFFFFF"/>
                        </a:solidFill>
                      </a:endParaRPr>
                    </a:p>
                  </a:txBody>
                  <a:tcPr marL="36876" marR="36876" marT="18438" marB="18438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solidFill>
                            <a:srgbClr val="FFFFFF"/>
                          </a:solidFill>
                        </a:rPr>
                        <a:t>NTFS</a:t>
                      </a:r>
                      <a:endParaRPr lang="en-US" sz="2100" dirty="0">
                        <a:solidFill>
                          <a:srgbClr val="FFFFFF"/>
                        </a:solidFill>
                      </a:endParaRPr>
                    </a:p>
                  </a:txBody>
                  <a:tcPr marL="36876" marR="36876" marT="18438" marB="1843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226"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rgbClr val="FFFFFF"/>
                          </a:solidFill>
                        </a:rPr>
                        <a:t>Windows </a:t>
                      </a:r>
                      <a:r>
                        <a:rPr lang="bg-BG" sz="2100" dirty="0" smtClean="0">
                          <a:solidFill>
                            <a:srgbClr val="FFFFFF"/>
                          </a:solidFill>
                        </a:rPr>
                        <a:t>7, 8</a:t>
                      </a:r>
                      <a:endParaRPr lang="en-US" sz="2100" dirty="0">
                        <a:solidFill>
                          <a:srgbClr val="FFFFFF"/>
                        </a:solidFill>
                      </a:endParaRPr>
                    </a:p>
                  </a:txBody>
                  <a:tcPr marL="36876" marR="36876" marT="18438" marB="18438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solidFill>
                            <a:srgbClr val="FFFFFF"/>
                          </a:solidFill>
                        </a:rPr>
                        <a:t>NTFS</a:t>
                      </a:r>
                      <a:endParaRPr lang="en-US" sz="2100" dirty="0">
                        <a:solidFill>
                          <a:srgbClr val="FFFFFF"/>
                        </a:solidFill>
                      </a:endParaRPr>
                    </a:p>
                  </a:txBody>
                  <a:tcPr marL="36876" marR="36876" marT="18438" marB="1843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94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6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791200"/>
          </a:xfrm>
        </p:spPr>
        <p:txBody>
          <a:bodyPr/>
          <a:lstStyle/>
          <a:p>
            <a:r>
              <a:rPr lang="bg-BG" dirty="0" smtClean="0"/>
              <a:t>Кое от следните не е роля в </a:t>
            </a:r>
            <a:r>
              <a:rPr lang="en-US" dirty="0" smtClean="0"/>
              <a:t>Scrum</a:t>
            </a:r>
            <a:r>
              <a:rPr lang="bg-BG" dirty="0" smtClean="0"/>
              <a:t> методологията</a:t>
            </a:r>
            <a:r>
              <a:rPr lang="en-US" dirty="0" smtClean="0"/>
              <a:t>?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Product </a:t>
            </a:r>
            <a:r>
              <a:rPr lang="en-US" dirty="0" smtClean="0"/>
              <a:t>Owner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Team Leader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Development </a:t>
            </a:r>
            <a:r>
              <a:rPr lang="en-US" dirty="0" smtClean="0"/>
              <a:t>Team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ScrumMaster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Stakeholders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Managers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2514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657600"/>
            <a:ext cx="4038600" cy="2629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4055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09600"/>
            <a:ext cx="8686800" cy="609600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Scrum </a:t>
            </a:r>
            <a:r>
              <a:rPr lang="bg-BG" dirty="0" smtClean="0"/>
              <a:t>ролите са: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Product </a:t>
            </a:r>
            <a:r>
              <a:rPr lang="en-US" dirty="0" smtClean="0"/>
              <a:t>Owner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err="1" smtClean="0"/>
              <a:t>Dev</a:t>
            </a:r>
            <a:r>
              <a:rPr lang="en-US" dirty="0" smtClean="0"/>
              <a:t> </a:t>
            </a:r>
            <a:r>
              <a:rPr lang="en-US" dirty="0" smtClean="0"/>
              <a:t>Team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err="1" smtClean="0"/>
              <a:t>ScrumMaster</a:t>
            </a:r>
            <a:endParaRPr lang="en-US" dirty="0" smtClean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Stakeholders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Managers</a:t>
            </a:r>
          </a:p>
          <a:p>
            <a:pPr marL="282575" lvl="1" indent="-282575">
              <a:spcBef>
                <a:spcPts val="300"/>
              </a:spcBef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Team </a:t>
            </a:r>
            <a:r>
              <a:rPr lang="en-US" dirty="0" smtClean="0"/>
              <a:t>Leader </a:t>
            </a:r>
            <a:r>
              <a:rPr lang="bg-BG" dirty="0" smtClean="0"/>
              <a:t>може да участва в </a:t>
            </a:r>
            <a:r>
              <a:rPr lang="en-US" dirty="0" smtClean="0"/>
              <a:t>Scrum-</a:t>
            </a:r>
            <a:r>
              <a:rPr lang="bg-BG" dirty="0" smtClean="0"/>
              <a:t>а, но не е ясно разграничена роля.</a:t>
            </a:r>
            <a:endParaRPr lang="bg-BG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dirty="0"/>
              <a:t>Информация:</a:t>
            </a:r>
            <a:endParaRPr lang="en-US" dirty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>
                <a:hlinkClick r:id="rId2"/>
              </a:rPr>
              <a:t>http://en.wikipedia.org/wiki/Scrum_(development)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20" y="1219200"/>
            <a:ext cx="50292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4876800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 rtl="0" eaLnBrk="0" fontAlgn="base" hangingPunct="0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000" b="1" kern="1200" cap="none" baseline="0">
                <a:ln w="500">
                  <a:noFill/>
                </a:ln>
                <a:solidFill>
                  <a:schemeClr val="tx2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09600" y="5603079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None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None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None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None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 smtClean="0"/>
              <a:t>Хардуерни въпроси</a:t>
            </a:r>
            <a:endParaRPr lang="bg-BG" dirty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914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2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33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6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Кое от следните алгоритми НЕ се използва за компресиране на данни ? 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DEFLATE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LZMA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MP3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FLAC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MPRT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PAQ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BSTW 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4648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2514600"/>
            <a:ext cx="38385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7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9436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000" dirty="0"/>
              <a:t>DEFLATE</a:t>
            </a:r>
            <a:r>
              <a:rPr lang="bg-BG" sz="3000" dirty="0"/>
              <a:t> – това е компресията в </a:t>
            </a:r>
            <a:r>
              <a:rPr lang="en-US" sz="3000" dirty="0"/>
              <a:t>ZIP</a:t>
            </a:r>
            <a:r>
              <a:rPr lang="bg-BG" sz="3000" dirty="0"/>
              <a:t> и </a:t>
            </a:r>
            <a:r>
              <a:rPr lang="en-US" sz="3000" dirty="0"/>
              <a:t>PNG</a:t>
            </a:r>
            <a:endParaRPr lang="bg-BG" sz="3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000" dirty="0"/>
              <a:t>LZMA</a:t>
            </a:r>
            <a:r>
              <a:rPr lang="bg-BG" sz="3000" dirty="0"/>
              <a:t> – това е компресията на 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7</a:t>
            </a:r>
            <a:r>
              <a:rPr lang="en-US" sz="3000" dirty="0"/>
              <a:t>-Zip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MP3 – </a:t>
            </a:r>
            <a:r>
              <a:rPr lang="bg-BG" sz="3000" dirty="0"/>
              <a:t>аудио компресия </a:t>
            </a:r>
            <a:r>
              <a:rPr lang="bg-BG" sz="3000" dirty="0" smtClean="0"/>
              <a:t>със загуба</a:t>
            </a:r>
            <a:endParaRPr lang="bg-BG" sz="3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FLAC</a:t>
            </a:r>
            <a:r>
              <a:rPr lang="bg-BG" sz="3000" dirty="0" smtClean="0"/>
              <a:t> </a:t>
            </a:r>
            <a:r>
              <a:rPr lang="bg-BG" sz="3000" dirty="0"/>
              <a:t>– аудио компресия без загуба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800" dirty="0"/>
              <a:t>PAQ</a:t>
            </a:r>
            <a:r>
              <a:rPr lang="bg-BG" sz="2800" dirty="0"/>
              <a:t> – сложен алгоритъм с много висока компресия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800" dirty="0" smtClean="0"/>
              <a:t>BSTW</a:t>
            </a:r>
            <a:r>
              <a:rPr lang="bg-BG" sz="2800" dirty="0" smtClean="0"/>
              <a:t> </a:t>
            </a:r>
            <a:r>
              <a:rPr lang="en-US" sz="2800" dirty="0"/>
              <a:t>– dictionary-based </a:t>
            </a:r>
            <a:r>
              <a:rPr lang="bg-BG" sz="2800" dirty="0" smtClean="0"/>
              <a:t>алгоритъм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800" dirty="0" smtClean="0"/>
              <a:t>MPRT</a:t>
            </a:r>
            <a:r>
              <a:rPr lang="bg-BG" sz="2800" dirty="0" smtClean="0"/>
              <a:t>– </a:t>
            </a:r>
            <a:r>
              <a:rPr lang="bg-BG" sz="2800" dirty="0"/>
              <a:t>няма такъв компресиращ </a:t>
            </a:r>
            <a:r>
              <a:rPr lang="bg-BG" sz="2800" dirty="0" smtClean="0"/>
              <a:t>алгоритъм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bg-BG" sz="3000" dirty="0" smtClean="0"/>
              <a:t>Информация: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en.wikipedia.org/wiki/Algorithm_BSTW</a:t>
            </a:r>
            <a:endParaRPr lang="en-US" sz="2400" dirty="0"/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400" dirty="0">
                <a:hlinkClick r:id="rId3"/>
              </a:rPr>
              <a:t>http://en.wikipedia.org/wiki/Data_compression</a:t>
            </a:r>
            <a:endParaRPr lang="bg-BG" sz="2400" dirty="0"/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400" dirty="0">
                <a:hlinkClick r:id="rId4"/>
              </a:rPr>
              <a:t>http://tuj.asenevtsi.com/Media/M18.htm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22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9600" y="20573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11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165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6749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7238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55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763000" cy="5791200"/>
          </a:xfrm>
        </p:spPr>
        <p:txBody>
          <a:bodyPr/>
          <a:lstStyle/>
          <a:p>
            <a:r>
              <a:rPr lang="bg-BG" dirty="0" smtClean="0"/>
              <a:t>Кое от изброение не е тип за представяне на данни?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JavaScript Object Notation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Extensible Markup Language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Hypertext Markup </a:t>
            </a:r>
            <a:r>
              <a:rPr lang="en-US" dirty="0" smtClean="0"/>
              <a:t>Language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Comma-separated values</a:t>
            </a:r>
            <a:r>
              <a:rPr lang="en-US" dirty="0"/>
              <a:t> </a:t>
            </a:r>
            <a:r>
              <a:rPr lang="en-US" dirty="0" smtClean="0"/>
              <a:t>(CSV)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Plain </a:t>
            </a:r>
            <a:r>
              <a:rPr lang="en-US" dirty="0" smtClean="0"/>
              <a:t>text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352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2" name="Picture 2" descr="https://encrypted-tbn2.gstatic.com/images?q=tbn:ANd9GcThUS9vIRGVbdLDMRBjrlUs-WaQCdlePj9Wz9wR9GAobznlbC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708902"/>
            <a:ext cx="4364606" cy="17680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86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609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 smtClean="0"/>
              <a:t>JavaScript Object Notation (JSON) </a:t>
            </a:r>
            <a:r>
              <a:rPr lang="bg-BG" sz="2800" dirty="0" smtClean="0"/>
              <a:t>е форматът, в който се представят обекти в </a:t>
            </a:r>
            <a:r>
              <a:rPr lang="en-US" sz="2800" dirty="0" smtClean="0"/>
              <a:t>JavaScript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en.wikipedia.org/wiki/JSON</a:t>
            </a:r>
            <a:r>
              <a:rPr lang="en-US" sz="2400" dirty="0" smtClean="0"/>
              <a:t> </a:t>
            </a:r>
          </a:p>
          <a:p>
            <a:pPr>
              <a:lnSpc>
                <a:spcPct val="100000"/>
              </a:lnSpc>
            </a:pPr>
            <a:r>
              <a:rPr lang="en-US" sz="2800" dirty="0" smtClean="0"/>
              <a:t>Extensible Markup Language (XML) </a:t>
            </a:r>
            <a:r>
              <a:rPr lang="bg-BG" sz="2800" dirty="0" smtClean="0"/>
              <a:t>е формат за представяне на информацията в машинно разбираем език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en.wikipedia.org/wiki/xml</a:t>
            </a:r>
            <a:r>
              <a:rPr lang="en-US" sz="2400" dirty="0" smtClean="0"/>
              <a:t> </a:t>
            </a:r>
          </a:p>
          <a:p>
            <a:pPr>
              <a:lnSpc>
                <a:spcPct val="100000"/>
              </a:lnSpc>
            </a:pPr>
            <a:r>
              <a:rPr lang="en-US" sz="2800" dirty="0" smtClean="0"/>
              <a:t>Plain text </a:t>
            </a:r>
            <a:r>
              <a:rPr lang="bg-BG" sz="2800" dirty="0" smtClean="0"/>
              <a:t>е начин за представяне на информацията като поредица от </a:t>
            </a:r>
            <a:r>
              <a:rPr lang="bg-BG" sz="2800" dirty="0" smtClean="0"/>
              <a:t>символи</a:t>
            </a: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sz="2800" dirty="0" smtClean="0"/>
              <a:t>CSV </a:t>
            </a:r>
            <a:r>
              <a:rPr lang="bg-BG" sz="2800" dirty="0" smtClean="0"/>
              <a:t>най-често служи за таблична информация</a:t>
            </a:r>
            <a:endParaRPr lang="bg-BG" sz="2800" dirty="0" smtClean="0"/>
          </a:p>
          <a:p>
            <a:pPr>
              <a:lnSpc>
                <a:spcPct val="100000"/>
              </a:lnSpc>
            </a:pPr>
            <a:r>
              <a:rPr lang="en-US" sz="2800" dirty="0" smtClean="0"/>
              <a:t>HTML </a:t>
            </a:r>
            <a:r>
              <a:rPr lang="bg-BG" sz="2800" dirty="0" smtClean="0"/>
              <a:t>е език за създване на </a:t>
            </a:r>
            <a:r>
              <a:rPr lang="en-US" sz="2800" dirty="0" smtClean="0"/>
              <a:t>UI</a:t>
            </a:r>
            <a:r>
              <a:rPr lang="bg-BG" sz="2800" dirty="0" smtClean="0"/>
              <a:t> </a:t>
            </a:r>
            <a:r>
              <a:rPr lang="bg-BG" sz="2800" dirty="0" smtClean="0"/>
              <a:t>за уеб</a:t>
            </a: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2400" dirty="0">
                <a:hlinkClick r:id="rId4"/>
              </a:rPr>
              <a:t>http://</a:t>
            </a:r>
            <a:r>
              <a:rPr lang="en-US" sz="2400" dirty="0" smtClean="0">
                <a:hlinkClick r:id="rId4"/>
              </a:rPr>
              <a:t>en.wikipedia.org/wiki/html</a:t>
            </a:r>
            <a:r>
              <a:rPr lang="en-US" sz="2400" dirty="0" smtClean="0"/>
              <a:t> </a:t>
            </a:r>
            <a:endParaRPr lang="en-US" sz="2400" dirty="0"/>
          </a:p>
          <a:p>
            <a:pPr lvl="1">
              <a:lnSpc>
                <a:spcPct val="100000"/>
              </a:lnSpc>
            </a:pPr>
            <a:endParaRPr lang="en-US" sz="2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41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92667" y="4495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17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90599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47983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644380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609600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942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r>
              <a:rPr lang="bg-BG" dirty="0" smtClean="0"/>
              <a:t>Кое от изброените, предоставя възможност за най-бърза и ефективна работа на една графична система (монитор + видеокарта)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Двойно </a:t>
            </a:r>
            <a:r>
              <a:rPr lang="bg-BG" dirty="0" smtClean="0"/>
              <a:t>буфериране</a:t>
            </a:r>
            <a:br>
              <a:rPr lang="bg-BG" dirty="0" smtClean="0"/>
            </a:br>
            <a:r>
              <a:rPr lang="bg-BG" dirty="0" smtClean="0"/>
              <a:t>(</a:t>
            </a:r>
            <a:r>
              <a:rPr lang="en-US" dirty="0" smtClean="0"/>
              <a:t>double buffering)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Тройно </a:t>
            </a:r>
            <a:r>
              <a:rPr lang="bg-BG" dirty="0" smtClean="0"/>
              <a:t>буфериране</a:t>
            </a:r>
            <a:br>
              <a:rPr lang="bg-BG" dirty="0" smtClean="0"/>
            </a:br>
            <a:r>
              <a:rPr lang="bg-BG" dirty="0" smtClean="0"/>
              <a:t>(</a:t>
            </a:r>
            <a:r>
              <a:rPr lang="en-US" dirty="0" smtClean="0"/>
              <a:t>triple buffering)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Четворно </a:t>
            </a:r>
            <a:r>
              <a:rPr lang="bg-BG" dirty="0" smtClean="0"/>
              <a:t>буфериране</a:t>
            </a:r>
            <a:br>
              <a:rPr lang="bg-BG" dirty="0" smtClean="0"/>
            </a:br>
            <a:r>
              <a:rPr lang="bg-BG" dirty="0" smtClean="0"/>
              <a:t>(</a:t>
            </a:r>
            <a:r>
              <a:rPr lang="en-US" dirty="0" smtClean="0"/>
              <a:t>quad buffering)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Page flipping </a:t>
            </a:r>
            <a:r>
              <a:rPr lang="bg-BG" dirty="0" smtClean="0"/>
              <a:t>(още </a:t>
            </a:r>
            <a:r>
              <a:rPr lang="bg-BG" dirty="0" err="1" smtClean="0"/>
              <a:t>пинг-понг</a:t>
            </a:r>
            <a:r>
              <a:rPr lang="bg-BG" dirty="0" smtClean="0"/>
              <a:t> буфериране)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672380" y="7262368"/>
            <a:ext cx="450596" cy="479552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46" name="Picture 2" descr="http://1.bp.blogspot.com/-gYWY9bQvPiY/TnSC-MGytnI/AAAAAAAABJ8/8WyknlvyjkI/s400/BlackBerry-YouTube-Video-Buffer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743200"/>
            <a:ext cx="3454400" cy="2590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87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 marL="282575" lvl="1" indent="-282575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dirty="0" smtClean="0">
                <a:hlinkClick r:id="rId2"/>
              </a:rPr>
              <a:t>Множествено буфериране</a:t>
            </a:r>
            <a:endParaRPr lang="bg-BG" dirty="0" smtClean="0"/>
          </a:p>
          <a:p>
            <a:pPr marL="574675" lvl="2" indent="-282575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dirty="0" smtClean="0"/>
              <a:t>Мониторът визуализира една картина, </a:t>
            </a:r>
            <a:r>
              <a:rPr lang="bg-BG" dirty="0"/>
              <a:t>в друга памет </a:t>
            </a:r>
            <a:r>
              <a:rPr lang="bg-BG" dirty="0" smtClean="0"/>
              <a:t>видеокартата работи по следващата</a:t>
            </a:r>
          </a:p>
          <a:p>
            <a:pPr marL="574675" lvl="2" indent="-282575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dirty="0" smtClean="0"/>
              <a:t>Избягва се проблемът с </a:t>
            </a:r>
            <a:r>
              <a:rPr lang="bg-BG" dirty="0" smtClean="0">
                <a:hlinkClick r:id="rId3"/>
              </a:rPr>
              <a:t>накъсване</a:t>
            </a:r>
            <a:r>
              <a:rPr lang="bg-BG" dirty="0" smtClean="0"/>
              <a:t> на картината</a:t>
            </a:r>
          </a:p>
          <a:p>
            <a:pPr marL="282575" lvl="1" indent="-282575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dirty="0" smtClean="0">
                <a:hlinkClick r:id="rId4"/>
              </a:rPr>
              <a:t>Двойно</a:t>
            </a:r>
            <a:r>
              <a:rPr lang="bg-BG" dirty="0" smtClean="0"/>
              <a:t> – една памет се рисува, втора за работа</a:t>
            </a:r>
          </a:p>
          <a:p>
            <a:pPr marL="282575" lvl="1" indent="-282575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dirty="0" smtClean="0">
                <a:hlinkClick r:id="rId5"/>
              </a:rPr>
              <a:t>Тройно</a:t>
            </a:r>
            <a:r>
              <a:rPr lang="bg-BG" dirty="0" smtClean="0"/>
              <a:t> – една памет  се рисува, </a:t>
            </a:r>
            <a:r>
              <a:rPr lang="bg-BG" u="sng" dirty="0" smtClean="0"/>
              <a:t>още 2</a:t>
            </a:r>
            <a:r>
              <a:rPr lang="bg-BG" dirty="0" smtClean="0"/>
              <a:t> за работа</a:t>
            </a:r>
          </a:p>
          <a:p>
            <a:pPr marL="574675" lvl="2" indent="-282575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dirty="0" smtClean="0"/>
              <a:t>Видеокартата не чака екрана, за да почне да подготвя следващата картинка</a:t>
            </a:r>
            <a:endParaRPr lang="en-US" dirty="0" smtClean="0"/>
          </a:p>
          <a:p>
            <a:pPr marL="282575" lvl="1" indent="-282575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dirty="0" smtClean="0">
                <a:hlinkClick r:id="rId6"/>
              </a:rPr>
              <a:t>Четворно</a:t>
            </a:r>
            <a:r>
              <a:rPr lang="bg-BG" dirty="0" smtClean="0"/>
              <a:t> – стереоскопична графика (3</a:t>
            </a:r>
            <a:r>
              <a:rPr lang="en-US" dirty="0" smtClean="0"/>
              <a:t>D </a:t>
            </a:r>
            <a:r>
              <a:rPr lang="bg-BG" dirty="0" smtClean="0"/>
              <a:t>кино)</a:t>
            </a:r>
          </a:p>
          <a:p>
            <a:pPr marL="574675" lvl="2" indent="-282575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dirty="0" smtClean="0"/>
              <a:t>2 образа за кадър, всеки с двойно буфериране</a:t>
            </a:r>
          </a:p>
          <a:p>
            <a:pPr marL="282575" lvl="1" indent="-282575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800" dirty="0" smtClean="0">
                <a:hlinkClick r:id="rId7"/>
              </a:rPr>
              <a:t>Page flipping</a:t>
            </a:r>
            <a:r>
              <a:rPr lang="en-US" sz="2800" dirty="0" smtClean="0"/>
              <a:t> – </a:t>
            </a:r>
            <a:r>
              <a:rPr lang="bg-BG" sz="2800" dirty="0" smtClean="0"/>
              <a:t>метод за множествено буфериране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endParaRPr lang="bg-BG" dirty="0" smtClean="0"/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09600" y="495300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609600" y="5679280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16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86499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56267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8705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8706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8950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107928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093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Кое от твърденията НЕ е вярно за интерфейса</a:t>
            </a:r>
            <a:r>
              <a:rPr lang="en-US" dirty="0" smtClean="0"/>
              <a:t> SCSI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SCSI </a:t>
            </a:r>
            <a:r>
              <a:rPr lang="bg-BG" dirty="0" smtClean="0"/>
              <a:t>е сериен интерфейс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SCSI </a:t>
            </a:r>
            <a:r>
              <a:rPr lang="bg-BG" dirty="0" smtClean="0"/>
              <a:t>кабелите са ограничени по дължина (устройства трябва да са на близо едно до друго)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SCSI</a:t>
            </a:r>
            <a:r>
              <a:rPr lang="bg-BG" dirty="0" smtClean="0"/>
              <a:t> кабелите поддържат до 2 устройства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Основна разликата между </a:t>
            </a:r>
            <a:r>
              <a:rPr lang="en-US" dirty="0" smtClean="0"/>
              <a:t>PATA / IDE </a:t>
            </a:r>
            <a:r>
              <a:rPr lang="bg-BG" dirty="0" smtClean="0"/>
              <a:t>и </a:t>
            </a:r>
            <a:r>
              <a:rPr lang="en-US" dirty="0" smtClean="0"/>
              <a:t>SCSI </a:t>
            </a:r>
            <a:r>
              <a:rPr lang="bg-BG" dirty="0" smtClean="0"/>
              <a:t>е начинът, по който се подават данните към устройствата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4343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52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62000"/>
            <a:ext cx="8991600" cy="6019800"/>
          </a:xfrm>
        </p:spPr>
        <p:txBody>
          <a:bodyPr/>
          <a:lstStyle/>
          <a:p>
            <a:r>
              <a:rPr lang="bg-BG" dirty="0" smtClean="0"/>
              <a:t>Какво е необходимото условие,</a:t>
            </a:r>
            <a:r>
              <a:rPr lang="en-US" dirty="0"/>
              <a:t/>
            </a:r>
            <a:br>
              <a:rPr lang="en-US" dirty="0"/>
            </a:br>
            <a:r>
              <a:rPr lang="bg-BG" dirty="0" smtClean="0"/>
              <a:t> за да се осъществи подобна </a:t>
            </a:r>
            <a:br>
              <a:rPr lang="bg-BG" dirty="0" smtClean="0"/>
            </a:br>
            <a:r>
              <a:rPr lang="bg-BG" dirty="0" smtClean="0"/>
              <a:t>релация между колоните </a:t>
            </a:r>
            <a:br>
              <a:rPr lang="bg-BG" dirty="0" smtClean="0"/>
            </a:br>
            <a:r>
              <a:rPr lang="en-US" dirty="0" smtClean="0"/>
              <a:t>“Orders.Id” </a:t>
            </a:r>
            <a:r>
              <a:rPr lang="bg-BG" dirty="0" smtClean="0"/>
              <a:t>и </a:t>
            </a:r>
            <a:r>
              <a:rPr lang="en-US" dirty="0" smtClean="0"/>
              <a:t>“Transactions.OrderId”</a:t>
            </a:r>
            <a:br>
              <a:rPr lang="en-US" dirty="0" smtClean="0"/>
            </a:br>
            <a:r>
              <a:rPr lang="bg-BG" dirty="0" smtClean="0"/>
              <a:t> в </a:t>
            </a:r>
            <a:r>
              <a:rPr lang="en-US" dirty="0" smtClean="0"/>
              <a:t>MS SQL Management Studio.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Двете колони да са от целочислен тип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Двете колони да са индекси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“</a:t>
            </a:r>
            <a:r>
              <a:rPr lang="en-US" dirty="0" err="1"/>
              <a:t>Transactions.OrderId</a:t>
            </a:r>
            <a:r>
              <a:rPr lang="en-US" dirty="0" smtClean="0"/>
              <a:t>” </a:t>
            </a:r>
            <a:r>
              <a:rPr lang="bg-BG" dirty="0" smtClean="0"/>
              <a:t>да е уникален</a:t>
            </a:r>
            <a:r>
              <a:rPr lang="en-US" dirty="0" smtClean="0"/>
              <a:t> </a:t>
            </a:r>
            <a:r>
              <a:rPr lang="bg-BG" dirty="0" smtClean="0"/>
              <a:t>индекс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Подобна релация е възможна само между колоните </a:t>
            </a:r>
            <a:r>
              <a:rPr lang="en-US" dirty="0"/>
              <a:t>“</a:t>
            </a:r>
            <a:r>
              <a:rPr lang="en-US" dirty="0" smtClean="0"/>
              <a:t>Orders.Id” </a:t>
            </a:r>
            <a:r>
              <a:rPr lang="bg-BG" dirty="0" smtClean="0"/>
              <a:t>и </a:t>
            </a:r>
            <a:r>
              <a:rPr lang="en-US" dirty="0"/>
              <a:t>“</a:t>
            </a:r>
            <a:r>
              <a:rPr lang="en-US" dirty="0" err="1" smtClean="0"/>
              <a:t>Transactions.Id</a:t>
            </a:r>
            <a:r>
              <a:rPr lang="en-US" dirty="0" smtClean="0"/>
              <a:t>”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4800" y="4760259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C:\Users\tstoyanov\Desktop\one-to-one-relationshi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914400"/>
            <a:ext cx="2022397" cy="256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70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685800"/>
            <a:ext cx="8991600" cy="6019800"/>
          </a:xfrm>
        </p:spPr>
        <p:txBody>
          <a:bodyPr/>
          <a:lstStyle/>
          <a:p>
            <a:r>
              <a:rPr lang="bg-BG" dirty="0" smtClean="0"/>
              <a:t>Релацията, която е показана на картинкат е 1 към 1. Такава релация може се постига ако:</a:t>
            </a:r>
          </a:p>
          <a:p>
            <a:pPr lvl="1"/>
            <a:r>
              <a:rPr lang="bg-BG" dirty="0" smtClean="0"/>
              <a:t>И двете колони, които участват в релацията са уникални индекси.</a:t>
            </a:r>
          </a:p>
          <a:p>
            <a:pPr lvl="2"/>
            <a:r>
              <a:rPr lang="bg-BG" dirty="0" smtClean="0"/>
              <a:t>Всеки </a:t>
            </a:r>
            <a:r>
              <a:rPr lang="en-US" dirty="0" smtClean="0"/>
              <a:t>“Primary Key” </a:t>
            </a:r>
            <a:r>
              <a:rPr lang="bg-BG" dirty="0" smtClean="0"/>
              <a:t>е и уникален индекси</a:t>
            </a:r>
          </a:p>
          <a:p>
            <a:pPr lvl="2"/>
            <a:r>
              <a:rPr lang="en-US" dirty="0" smtClean="0"/>
              <a:t> </a:t>
            </a:r>
            <a:r>
              <a:rPr lang="en-US" dirty="0"/>
              <a:t>“Transactions.OrderId</a:t>
            </a:r>
            <a:r>
              <a:rPr lang="en-US" dirty="0" smtClean="0"/>
              <a:t>”</a:t>
            </a:r>
            <a:r>
              <a:rPr lang="bg-BG" dirty="0" smtClean="0"/>
              <a:t> също трябва да е дефиниран като уникален индекс</a:t>
            </a:r>
          </a:p>
          <a:p>
            <a:pPr lvl="1"/>
            <a:r>
              <a:rPr lang="bg-BG" dirty="0" smtClean="0"/>
              <a:t>Друг вариянт, когато </a:t>
            </a:r>
            <a:r>
              <a:rPr lang="en-US" dirty="0" smtClean="0"/>
              <a:t>“Transactions.OrderId”</a:t>
            </a:r>
            <a:r>
              <a:rPr lang="bg-BG" dirty="0" smtClean="0"/>
              <a:t> е дефиниран като уникален ключ </a:t>
            </a:r>
            <a:r>
              <a:rPr lang="en-US" dirty="0" smtClean="0"/>
              <a:t>“Unique Key”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msdn.microsoft.com/en-us/library/ms190651(v=sql.90</a:t>
            </a:r>
            <a:r>
              <a:rPr lang="en-US" dirty="0">
                <a:hlinkClick r:id="rId2"/>
              </a:rPr>
              <a:t>).</a:t>
            </a:r>
            <a:r>
              <a:rPr lang="en-US" dirty="0" smtClean="0">
                <a:hlinkClick r:id="rId2"/>
              </a:rPr>
              <a:t>aspx</a:t>
            </a:r>
            <a:r>
              <a:rPr lang="en-US" dirty="0" smtClean="0"/>
              <a:t> 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00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12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30813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Коя от изброените функционалности НЕ Е характерна за </a:t>
            </a:r>
            <a:r>
              <a:rPr lang="en-US" dirty="0" smtClean="0"/>
              <a:t>BI </a:t>
            </a:r>
            <a:r>
              <a:rPr lang="bg-BG" dirty="0" smtClean="0"/>
              <a:t>системите?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Контрол на </a:t>
            </a:r>
            <a:r>
              <a:rPr lang="en-US" dirty="0" smtClean="0"/>
              <a:t>mail</a:t>
            </a:r>
            <a:r>
              <a:rPr lang="bg-BG" dirty="0" smtClean="0"/>
              <a:t> сървъри 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Анализ на данни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Предсказващ анализ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Data mining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Анализ на информация за събития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5552" y="2057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37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r>
              <a:rPr lang="en-US" dirty="0" smtClean="0"/>
              <a:t>BI </a:t>
            </a:r>
            <a:r>
              <a:rPr lang="bg-BG" dirty="0" smtClean="0"/>
              <a:t>системите са системи, подпомагащи вземане на решения (експертни системи)</a:t>
            </a:r>
          </a:p>
          <a:p>
            <a:pPr lvl="1"/>
            <a:r>
              <a:rPr lang="bg-BG" dirty="0" smtClean="0"/>
              <a:t>Преобразуват сурови данни в информация</a:t>
            </a:r>
          </a:p>
          <a:p>
            <a:pPr lvl="1"/>
            <a:r>
              <a:rPr lang="bg-BG" dirty="0" smtClean="0"/>
              <a:t>Анализират информацията</a:t>
            </a:r>
          </a:p>
          <a:p>
            <a:pPr lvl="1"/>
            <a:r>
              <a:rPr lang="bg-BG" dirty="0" smtClean="0"/>
              <a:t>Правят предсказания/предложения на база статистика</a:t>
            </a:r>
          </a:p>
          <a:p>
            <a:pPr lvl="1"/>
            <a:r>
              <a:rPr lang="bg-BG" dirty="0" smtClean="0"/>
              <a:t>Оценяват ефективността на работа</a:t>
            </a:r>
          </a:p>
          <a:p>
            <a:pPr lvl="1"/>
            <a:r>
              <a:rPr lang="bg-BG" dirty="0" smtClean="0"/>
              <a:t>Включват и много други подобни операции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bg-BG" dirty="0" smtClean="0"/>
              <a:t>Информация</a:t>
            </a:r>
            <a:r>
              <a:rPr lang="bg-BG" dirty="0"/>
              <a:t>: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en.wikipedia.org/wiki/Business_intelligence</a:t>
            </a:r>
            <a:r>
              <a:rPr lang="bg-BG" sz="2800" dirty="0" smtClean="0"/>
              <a:t> 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36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и асиметрични 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22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56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763000" cy="5715000"/>
          </a:xfrm>
        </p:spPr>
        <p:txBody>
          <a:bodyPr/>
          <a:lstStyle/>
          <a:p>
            <a:r>
              <a:rPr lang="bg-BG" dirty="0" smtClean="0"/>
              <a:t>Кое от изброените е ключово, за някои </a:t>
            </a:r>
            <a:r>
              <a:rPr lang="en-US" dirty="0" smtClean="0"/>
              <a:t>public key </a:t>
            </a:r>
            <a:r>
              <a:rPr lang="bg-BG" dirty="0" err="1" smtClean="0"/>
              <a:t>криптографски</a:t>
            </a:r>
            <a:r>
              <a:rPr lang="bg-BG" dirty="0" smtClean="0"/>
              <a:t> алгоритми, като </a:t>
            </a:r>
            <a:r>
              <a:rPr lang="en-US" dirty="0" smtClean="0"/>
              <a:t>RSA?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err="1" smtClean="0"/>
              <a:t>Енкапсулация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Приватизация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Факторизация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Абстракция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Организация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err="1" smtClean="0"/>
              <a:t>Полиномиализация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err="1" smtClean="0"/>
              <a:t>Немогадагоизмислязация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87180" y="3276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337115"/>
            <a:ext cx="4705350" cy="248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6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839200" cy="579120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dirty="0" smtClean="0">
                <a:hlinkClick r:id="rId2"/>
              </a:rPr>
              <a:t>Факторизация</a:t>
            </a:r>
            <a:r>
              <a:rPr lang="bg-BG" dirty="0" smtClean="0"/>
              <a:t> (на цели числа)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Разлагане на едно число на не-тривиални негови делители</a:t>
            </a:r>
            <a:endParaRPr lang="en-US" dirty="0" smtClean="0"/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Тривиални делители на </a:t>
            </a:r>
            <a:r>
              <a:rPr lang="en-US" dirty="0" smtClean="0"/>
              <a:t>N</a:t>
            </a:r>
            <a:r>
              <a:rPr lang="bg-BG" dirty="0" smtClean="0"/>
              <a:t>: 1,-</a:t>
            </a:r>
            <a:r>
              <a:rPr lang="bg-BG" dirty="0" err="1" smtClean="0"/>
              <a:t>1</a:t>
            </a:r>
            <a:r>
              <a:rPr lang="bg-BG" dirty="0" smtClean="0"/>
              <a:t>,</a:t>
            </a:r>
            <a:r>
              <a:rPr lang="en-US" dirty="0" smtClean="0"/>
              <a:t>N,-N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Няма оптимално решение за много големи числа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Някои </a:t>
            </a:r>
            <a:r>
              <a:rPr lang="bg-BG" dirty="0" err="1" smtClean="0"/>
              <a:t>криптографски</a:t>
            </a:r>
            <a:r>
              <a:rPr lang="bg-BG" dirty="0" smtClean="0"/>
              <a:t> алгоритми ползват това свойство</a:t>
            </a:r>
            <a:endParaRPr lang="en-US" dirty="0" smtClean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Най-трудни за </a:t>
            </a:r>
            <a:r>
              <a:rPr lang="bg-BG" dirty="0" err="1" smtClean="0"/>
              <a:t>факториране</a:t>
            </a:r>
            <a:r>
              <a:rPr lang="bg-BG" dirty="0" smtClean="0"/>
              <a:t> са </a:t>
            </a:r>
            <a:r>
              <a:rPr lang="en-US" dirty="0" err="1" smtClean="0"/>
              <a:t>semiprimes</a:t>
            </a:r>
            <a:endParaRPr lang="bg-BG" dirty="0" smtClean="0"/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Произведение на две прости числа</a:t>
            </a:r>
            <a:endParaRPr lang="en-US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bg.wikipedia.org/wiki/RSA</a:t>
            </a:r>
            <a:endParaRPr lang="en-US" dirty="0" smtClean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54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9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899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62000"/>
            <a:ext cx="9067800" cy="4191000"/>
          </a:xfrm>
        </p:spPr>
        <p:txBody>
          <a:bodyPr/>
          <a:lstStyle/>
          <a:p>
            <a:r>
              <a:rPr lang="bg-BG" dirty="0" smtClean="0"/>
              <a:t>В кой от отговорите, всички изброени са </a:t>
            </a:r>
            <a:r>
              <a:rPr lang="bg-BG" dirty="0" smtClean="0"/>
              <a:t>софтуер за създаване на презентации?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PowerPoint, </a:t>
            </a:r>
            <a:r>
              <a:rPr lang="en-US" sz="2800" dirty="0" err="1" smtClean="0"/>
              <a:t>ZoomIt</a:t>
            </a:r>
            <a:r>
              <a:rPr lang="en-US" sz="2800" dirty="0" smtClean="0"/>
              <a:t>, Impress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Impress</a:t>
            </a:r>
            <a:r>
              <a:rPr lang="en-US" sz="2800" dirty="0"/>
              <a:t>, </a:t>
            </a:r>
            <a:r>
              <a:rPr lang="en-US" sz="2800" dirty="0" smtClean="0"/>
              <a:t>Magnifier, Keynote, </a:t>
            </a:r>
            <a:r>
              <a:rPr lang="en-US" sz="2800" dirty="0" err="1" smtClean="0"/>
              <a:t>Prezi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err="1" smtClean="0"/>
              <a:t>KeyNote</a:t>
            </a:r>
            <a:r>
              <a:rPr lang="en-US" sz="2800" dirty="0" smtClean="0"/>
              <a:t>, Google drive, </a:t>
            </a:r>
            <a:r>
              <a:rPr lang="en-US" sz="2800" dirty="0" err="1" smtClean="0"/>
              <a:t>Prezi</a:t>
            </a:r>
            <a:r>
              <a:rPr lang="en-US" sz="2800" dirty="0" smtClean="0"/>
              <a:t>, Impress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err="1" smtClean="0"/>
              <a:t>Prezi</a:t>
            </a:r>
            <a:r>
              <a:rPr lang="en-US" sz="2800" dirty="0" smtClean="0"/>
              <a:t>, </a:t>
            </a:r>
            <a:r>
              <a:rPr lang="en-US" sz="2800" dirty="0" err="1" smtClean="0"/>
              <a:t>ZoomIt</a:t>
            </a:r>
            <a:r>
              <a:rPr lang="en-US" sz="2800" dirty="0" smtClean="0"/>
              <a:t>, Impress, PowerPoint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Magnifier</a:t>
            </a:r>
            <a:r>
              <a:rPr lang="bg-BG" sz="2800" dirty="0" smtClean="0"/>
              <a:t>, </a:t>
            </a:r>
            <a:r>
              <a:rPr lang="en-US" sz="2800" dirty="0" smtClean="0"/>
              <a:t>PowerPoint</a:t>
            </a:r>
            <a:r>
              <a:rPr lang="bg-BG" sz="2800" dirty="0" smtClean="0"/>
              <a:t>, </a:t>
            </a:r>
            <a:r>
              <a:rPr lang="en-US" sz="2800" dirty="0"/>
              <a:t>Impress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4800" y="36957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194" name="Picture 2" descr="http://www.prostream.bg/pics/news/1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419600"/>
            <a:ext cx="20193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2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943600"/>
          </a:xfrm>
        </p:spPr>
        <p:txBody>
          <a:bodyPr/>
          <a:lstStyle/>
          <a:p>
            <a:r>
              <a:rPr lang="en-US" dirty="0" smtClean="0"/>
              <a:t>SCSI - </a:t>
            </a:r>
            <a:r>
              <a:rPr lang="en-US" dirty="0"/>
              <a:t>Small Computer System Interface</a:t>
            </a:r>
            <a:endParaRPr lang="en-US" dirty="0" smtClean="0"/>
          </a:p>
          <a:p>
            <a:pPr lvl="1"/>
            <a:r>
              <a:rPr lang="bg-BG" dirty="0" smtClean="0"/>
              <a:t>Обикновено поддържат над 2 устройства </a:t>
            </a:r>
          </a:p>
          <a:p>
            <a:pPr lvl="1">
              <a:spcBef>
                <a:spcPts val="1800"/>
              </a:spcBef>
            </a:pPr>
            <a:r>
              <a:rPr lang="bg-BG" dirty="0" smtClean="0"/>
              <a:t>Различни стандарти: </a:t>
            </a:r>
          </a:p>
          <a:p>
            <a:pPr lvl="2"/>
            <a:r>
              <a:rPr lang="bg-BG" dirty="0" smtClean="0"/>
              <a:t>Някой поддържат 4 - 8</a:t>
            </a:r>
          </a:p>
          <a:p>
            <a:pPr lvl="2"/>
            <a:r>
              <a:rPr lang="bg-BG" dirty="0" smtClean="0"/>
              <a:t>Има и за 16 устройства.</a:t>
            </a:r>
            <a:endParaRPr lang="bg-BG" dirty="0"/>
          </a:p>
          <a:p>
            <a:pPr>
              <a:spcBef>
                <a:spcPts val="3000"/>
              </a:spcBef>
              <a:spcAft>
                <a:spcPts val="300"/>
              </a:spcAft>
            </a:pPr>
            <a:r>
              <a:rPr lang="bg-BG" dirty="0" smtClean="0"/>
              <a:t>Информация:</a:t>
            </a:r>
            <a:endParaRPr lang="bg-BG" sz="2800" dirty="0">
              <a:hlinkClick r:id="rId2"/>
            </a:endParaRPr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2"/>
              </a:rPr>
              <a:t>http://en.wikipedia.org/wiki/Scsi</a:t>
            </a:r>
            <a:endParaRPr lang="bg-BG" sz="2800" dirty="0" smtClean="0">
              <a:hlinkClick r:id="rId2"/>
            </a:endParaRPr>
          </a:p>
          <a:p>
            <a:pPr lvl="1">
              <a:spcBef>
                <a:spcPts val="0"/>
              </a:spcBef>
            </a:pPr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telerikacademy.com/Courses/Courses/Details/35</a:t>
            </a:r>
            <a:r>
              <a:rPr lang="bg-BG" sz="2800" dirty="0" smtClean="0"/>
              <a:t> - 1.</a:t>
            </a:r>
            <a:r>
              <a:rPr lang="ru-RU" sz="2800" b="0" dirty="0" smtClean="0">
                <a:effectLst/>
              </a:rPr>
              <a:t> </a:t>
            </a:r>
            <a:r>
              <a:rPr lang="ru-RU" sz="2800" b="0" dirty="0">
                <a:effectLst/>
              </a:rPr>
              <a:t>Основи на компютърния хардуер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360724" y="2209800"/>
            <a:ext cx="3424676" cy="2209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724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601980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PowerPoint </a:t>
            </a:r>
            <a:r>
              <a:rPr lang="bg-BG" dirty="0" smtClean="0"/>
              <a:t>е инструмент за </a:t>
            </a:r>
            <a:r>
              <a:rPr lang="bg-BG" dirty="0" err="1" smtClean="0"/>
              <a:t>презентиране</a:t>
            </a:r>
            <a:r>
              <a:rPr lang="bg-BG" dirty="0" smtClean="0"/>
              <a:t> на </a:t>
            </a:r>
            <a:r>
              <a:rPr lang="en-US" dirty="0" smtClean="0"/>
              <a:t>Microsoft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Keynote </a:t>
            </a:r>
            <a:r>
              <a:rPr lang="bg-BG" dirty="0" smtClean="0"/>
              <a:t>е еквивалента му в </a:t>
            </a:r>
            <a:r>
              <a:rPr lang="en-US" dirty="0" smtClean="0"/>
              <a:t>Apple Mac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Impress </a:t>
            </a:r>
            <a:r>
              <a:rPr lang="bg-BG" dirty="0" smtClean="0"/>
              <a:t>е част от </a:t>
            </a:r>
            <a:r>
              <a:rPr lang="en-US" dirty="0" err="1" smtClean="0"/>
              <a:t>OpenOffice</a:t>
            </a:r>
            <a:r>
              <a:rPr lang="en-US" dirty="0" smtClean="0"/>
              <a:t>, </a:t>
            </a:r>
            <a:r>
              <a:rPr lang="bg-BG" dirty="0" smtClean="0"/>
              <a:t>за създаване на презентации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Google Drive </a:t>
            </a:r>
            <a:r>
              <a:rPr lang="bg-BG" dirty="0" smtClean="0"/>
              <a:t>може да се използва, за да се създават презентации онлайн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Prezi.com </a:t>
            </a:r>
            <a:r>
              <a:rPr lang="bg-BG" dirty="0" smtClean="0"/>
              <a:t>е сайт, в който могат да се създават диманични презетанции</a:t>
            </a:r>
            <a:endParaRPr lang="bg-BG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Magnifier </a:t>
            </a:r>
            <a:r>
              <a:rPr lang="bg-BG" dirty="0" smtClean="0"/>
              <a:t>и </a:t>
            </a:r>
            <a:r>
              <a:rPr lang="en-US" dirty="0" err="1" smtClean="0"/>
              <a:t>ZoomIt</a:t>
            </a:r>
            <a:r>
              <a:rPr lang="en-US" dirty="0" smtClean="0"/>
              <a:t> </a:t>
            </a:r>
            <a:r>
              <a:rPr lang="bg-BG" dirty="0" smtClean="0"/>
              <a:t>са инструменти, които помагат при презентаране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19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9600" y="1981199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12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343275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663294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416877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238932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Кой от аудио форматите е </a:t>
            </a:r>
            <a:r>
              <a:rPr lang="en-US" dirty="0" smtClean="0"/>
              <a:t>lossless</a:t>
            </a:r>
            <a:r>
              <a:rPr lang="bg-BG" dirty="0" smtClean="0"/>
              <a:t>?</a:t>
            </a:r>
            <a:endParaRPr lang="bg-BG" dirty="0"/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en-US" dirty="0" smtClean="0"/>
              <a:t>MP3</a:t>
            </a:r>
            <a:r>
              <a:rPr lang="bg-BG" dirty="0" smtClean="0"/>
              <a:t>, </a:t>
            </a:r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en-US" dirty="0" smtClean="0"/>
              <a:t>AAC</a:t>
            </a:r>
            <a:endParaRPr lang="bg-BG" dirty="0" smtClean="0"/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en-US" dirty="0"/>
              <a:t>FLAC</a:t>
            </a:r>
            <a:endParaRPr lang="bg-BG" dirty="0"/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en-US" dirty="0" smtClean="0"/>
              <a:t>MP2</a:t>
            </a:r>
            <a:endParaRPr lang="bg-BG" dirty="0" smtClean="0"/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en-US" dirty="0" smtClean="0"/>
              <a:t>OGG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2590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18" name="Picture 2" descr="http://blog.yamahamusic.com.au/wp-content/uploads/2010/11/lossless-audio-over-network-800x4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81200"/>
            <a:ext cx="5711825" cy="28773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54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Lossless Audio </a:t>
            </a:r>
            <a:r>
              <a:rPr lang="en-US" dirty="0" smtClean="0"/>
              <a:t>Codec (FLAC) </a:t>
            </a:r>
            <a:r>
              <a:rPr lang="bg-BG" dirty="0" smtClean="0"/>
              <a:t>е аудио формат за компресия без загуба (</a:t>
            </a:r>
            <a:r>
              <a:rPr lang="en-US" dirty="0" smtClean="0"/>
              <a:t>lossless)</a:t>
            </a:r>
          </a:p>
          <a:p>
            <a:pPr lvl="1"/>
            <a:r>
              <a:rPr lang="bg-BG" sz="2600" dirty="0" smtClean="0"/>
              <a:t>Също така е и </a:t>
            </a:r>
            <a:r>
              <a:rPr lang="en-US" sz="2600" dirty="0" smtClean="0"/>
              <a:t>open source</a:t>
            </a:r>
          </a:p>
          <a:p>
            <a:r>
              <a:rPr lang="bg-BG" sz="2800" dirty="0" smtClean="0"/>
              <a:t>Останалите формати компресират със загуга</a:t>
            </a:r>
          </a:p>
          <a:p>
            <a:pPr lvl="1"/>
            <a:r>
              <a:rPr lang="bg-BG" sz="2600" dirty="0" smtClean="0"/>
              <a:t>Изходните данни са с по-лошо качество</a:t>
            </a:r>
            <a:endParaRPr lang="en-US" sz="2600" dirty="0" smtClean="0"/>
          </a:p>
          <a:p>
            <a:pPr>
              <a:spcBef>
                <a:spcPts val="10000"/>
              </a:spcBef>
            </a:pPr>
            <a:r>
              <a:rPr lang="bg-BG" sz="2800" dirty="0" smtClean="0"/>
              <a:t>Информация</a:t>
            </a:r>
            <a:r>
              <a:rPr lang="bg-BG" sz="2800" dirty="0"/>
              <a:t>:</a:t>
            </a:r>
            <a:endParaRPr lang="en-US" sz="2800" dirty="0"/>
          </a:p>
          <a:p>
            <a:pPr lvl="1">
              <a:spcBef>
                <a:spcPts val="0"/>
              </a:spcBef>
            </a:pP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en.wikipedia.org/wiki/List_of_open_source_codecs</a:t>
            </a:r>
            <a:r>
              <a:rPr lang="en-US" sz="2400" dirty="0" smtClean="0"/>
              <a:t> </a:t>
            </a:r>
          </a:p>
          <a:p>
            <a:pPr lvl="1">
              <a:spcBef>
                <a:spcPts val="0"/>
              </a:spcBef>
            </a:pPr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en.wikipedia.org/wiki/FLAC</a:t>
            </a:r>
            <a:r>
              <a:rPr lang="en-US" sz="2400" dirty="0" smtClean="0"/>
              <a:t> </a:t>
            </a:r>
            <a:endParaRPr lang="bg-B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10242" name="Picture 2" descr="http://www.file-extensions.org/imgs/app-picture/1155/flac-free-lossless-audio-codec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886200"/>
            <a:ext cx="2974660" cy="15840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89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15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23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915400" cy="5791200"/>
          </a:xfrm>
        </p:spPr>
        <p:txBody>
          <a:bodyPr/>
          <a:lstStyle/>
          <a:p>
            <a:r>
              <a:rPr lang="bg-BG" dirty="0" smtClean="0"/>
              <a:t>Колко е максималният брой </a:t>
            </a:r>
            <a:r>
              <a:rPr lang="en-US" dirty="0" smtClean="0"/>
              <a:t>IP </a:t>
            </a:r>
            <a:r>
              <a:rPr lang="bg-BG" dirty="0" smtClean="0"/>
              <a:t>адреси, които може да използваме в мрежа, чиято </a:t>
            </a:r>
            <a:r>
              <a:rPr lang="en-US" dirty="0" smtClean="0"/>
              <a:t>Subnet </a:t>
            </a:r>
            <a:r>
              <a:rPr lang="bg-BG" dirty="0" smtClean="0"/>
              <a:t>маска е равна на </a:t>
            </a:r>
            <a:r>
              <a:rPr lang="en-US" dirty="0" smtClean="0"/>
              <a:t>“</a:t>
            </a:r>
            <a:r>
              <a:rPr lang="bg-BG" dirty="0" smtClean="0"/>
              <a:t>255.255.254.0</a:t>
            </a:r>
            <a:r>
              <a:rPr lang="en-US" dirty="0" smtClean="0"/>
              <a:t>”. </a:t>
            </a:r>
            <a:r>
              <a:rPr lang="bg-BG" dirty="0" smtClean="0"/>
              <a:t>Адрес </a:t>
            </a:r>
            <a:r>
              <a:rPr lang="en-US" dirty="0" smtClean="0"/>
              <a:t>“IPv4”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256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257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510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512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1024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1025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2716" y="3886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697480"/>
            <a:ext cx="4572000" cy="36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85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762000"/>
            <a:ext cx="8610600" cy="5791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bg-BG" dirty="0" smtClean="0"/>
              <a:t>Максималния брой на хостовете при маска = 255.255.254.0 е 510. Мрежата е от тип </a:t>
            </a:r>
            <a:r>
              <a:rPr lang="en-US" dirty="0" smtClean="0"/>
              <a:t>“B”</a:t>
            </a:r>
            <a:endParaRPr lang="bg-BG" dirty="0" smtClean="0"/>
          </a:p>
          <a:p>
            <a:pPr marL="574675" lvl="2" indent="-282575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Binary = “11111111  </a:t>
            </a:r>
            <a:r>
              <a:rPr lang="en-US" dirty="0"/>
              <a:t>11111111 </a:t>
            </a:r>
            <a:r>
              <a:rPr lang="en-US" dirty="0" smtClean="0"/>
              <a:t> 11111110  00000000”</a:t>
            </a:r>
          </a:p>
          <a:p>
            <a:pPr marL="574675" lvl="2" indent="-282575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dirty="0" smtClean="0"/>
              <a:t>Последен бит на третия байт – адреси на хостове</a:t>
            </a:r>
          </a:p>
          <a:p>
            <a:pPr marL="574675" lvl="2" indent="-282575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dirty="0" smtClean="0"/>
              <a:t>В последния байт на </a:t>
            </a:r>
            <a:r>
              <a:rPr lang="en-US" dirty="0" smtClean="0"/>
              <a:t>IPv4 </a:t>
            </a:r>
            <a:r>
              <a:rPr lang="bg-BG" dirty="0" smtClean="0"/>
              <a:t>адрес побираме 256 хоста (0 до 255)</a:t>
            </a:r>
          </a:p>
          <a:p>
            <a:pPr marL="574675" lvl="2" indent="-282575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dirty="0" smtClean="0"/>
              <a:t>Тогава + 1 бит от предния байт удвоява броя</a:t>
            </a:r>
          </a:p>
          <a:p>
            <a:pPr marL="574675" lvl="2" indent="-282575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dirty="0" smtClean="0"/>
              <a:t>Два от адресите са запазени. Реалния брой </a:t>
            </a:r>
            <a:r>
              <a:rPr lang="en-US" dirty="0" smtClean="0"/>
              <a:t>IP-</a:t>
            </a:r>
            <a:r>
              <a:rPr lang="bg-BG" dirty="0" smtClean="0"/>
              <a:t>та, които могат да се използват е </a:t>
            </a:r>
            <a:r>
              <a:rPr lang="en-US" dirty="0" smtClean="0"/>
              <a:t>2</a:t>
            </a:r>
            <a:r>
              <a:rPr lang="bg-BG" baseline="30000" dirty="0" smtClean="0"/>
              <a:t>битове за хост</a:t>
            </a:r>
            <a:r>
              <a:rPr lang="en-US" dirty="0" smtClean="0"/>
              <a:t>−2</a:t>
            </a:r>
            <a:endParaRPr lang="bg-BG" dirty="0" smtClean="0"/>
          </a:p>
          <a:p>
            <a:pPr marL="839787" lvl="3" indent="-282575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dirty="0"/>
              <a:t>В случая 2</a:t>
            </a:r>
            <a:r>
              <a:rPr lang="en-US" dirty="0"/>
              <a:t>^</a:t>
            </a:r>
            <a:r>
              <a:rPr lang="bg-BG" dirty="0"/>
              <a:t>9 – </a:t>
            </a:r>
            <a:r>
              <a:rPr lang="bg-BG" dirty="0" smtClean="0"/>
              <a:t>2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en.wikipedia.org/wiki/Subnetwork</a:t>
            </a:r>
            <a:r>
              <a:rPr lang="bg-BG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53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10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75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Кое от изброените не е </a:t>
            </a:r>
            <a:r>
              <a:rPr lang="en-US" dirty="0" smtClean="0"/>
              <a:t>Cloud Service Model?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Infrastructure as a service (</a:t>
            </a:r>
            <a:r>
              <a:rPr lang="en-US" dirty="0" err="1"/>
              <a:t>IaaS</a:t>
            </a:r>
            <a:r>
              <a:rPr lang="en-US" dirty="0" smtClean="0"/>
              <a:t>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Platform as a service (</a:t>
            </a:r>
            <a:r>
              <a:rPr lang="en-US" dirty="0" err="1"/>
              <a:t>PaaS</a:t>
            </a:r>
            <a:r>
              <a:rPr lang="en-US" dirty="0" smtClean="0"/>
              <a:t>)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Client as </a:t>
            </a:r>
            <a:r>
              <a:rPr lang="en-US" dirty="0"/>
              <a:t>a service </a:t>
            </a:r>
            <a:r>
              <a:rPr lang="en-US" dirty="0" smtClean="0"/>
              <a:t>(</a:t>
            </a:r>
            <a:r>
              <a:rPr lang="en-US" dirty="0" err="1" smtClean="0"/>
              <a:t>CaaS</a:t>
            </a:r>
            <a:r>
              <a:rPr lang="en-US" dirty="0"/>
              <a:t>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Software </a:t>
            </a:r>
            <a:r>
              <a:rPr lang="en-US" dirty="0"/>
              <a:t>as a service (</a:t>
            </a:r>
            <a:r>
              <a:rPr lang="en-US" dirty="0" err="1"/>
              <a:t>SaaS</a:t>
            </a:r>
            <a:r>
              <a:rPr lang="en-US" dirty="0" smtClean="0"/>
              <a:t>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Network as a service (</a:t>
            </a:r>
            <a:r>
              <a:rPr lang="en-US" dirty="0" err="1"/>
              <a:t>NaaS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2819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488" y="2438400"/>
            <a:ext cx="2857500" cy="1609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8" name="Picture 4" descr="http://accentplus.com/wp-content/uploads/2011/03/Cloud-sketch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664011"/>
            <a:ext cx="3358557" cy="188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6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err="1"/>
              <a:t>IaaS</a:t>
            </a:r>
            <a:r>
              <a:rPr lang="en-US" dirty="0"/>
              <a:t>, </a:t>
            </a:r>
            <a:r>
              <a:rPr lang="en-US" dirty="0" err="1"/>
              <a:t>PaaS</a:t>
            </a:r>
            <a:r>
              <a:rPr lang="en-US" dirty="0"/>
              <a:t>, </a:t>
            </a:r>
            <a:r>
              <a:rPr lang="en-US" dirty="0" err="1" smtClean="0"/>
              <a:t>SaaS</a:t>
            </a:r>
            <a:r>
              <a:rPr lang="en-US" dirty="0" smtClean="0"/>
              <a:t> – </a:t>
            </a:r>
            <a:r>
              <a:rPr lang="bg-BG" dirty="0" smtClean="0"/>
              <a:t>Най-популярните модели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Network </a:t>
            </a:r>
            <a:r>
              <a:rPr lang="en-US" dirty="0"/>
              <a:t>as a service (</a:t>
            </a:r>
            <a:r>
              <a:rPr lang="en-US" dirty="0" err="1"/>
              <a:t>NaaS</a:t>
            </a:r>
            <a:r>
              <a:rPr lang="en-US" dirty="0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bg-BG" dirty="0" smtClean="0"/>
              <a:t>Възможност да се ползва</a:t>
            </a:r>
            <a:br>
              <a:rPr lang="bg-BG" dirty="0" smtClean="0"/>
            </a:br>
            <a:r>
              <a:rPr lang="bg-BG" dirty="0" smtClean="0"/>
              <a:t>мрежа или свързаност като</a:t>
            </a:r>
            <a:br>
              <a:rPr lang="bg-BG" dirty="0" smtClean="0"/>
            </a:br>
            <a:r>
              <a:rPr lang="bg-BG" dirty="0" smtClean="0"/>
              <a:t>услуга или „между-облачна“</a:t>
            </a:r>
            <a:br>
              <a:rPr lang="bg-BG" dirty="0" smtClean="0"/>
            </a:br>
            <a:r>
              <a:rPr lang="bg-BG" dirty="0" smtClean="0"/>
              <a:t>свързаност също като услуга</a:t>
            </a:r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600" dirty="0">
                <a:hlinkClick r:id="rId2"/>
              </a:rPr>
              <a:t>http://</a:t>
            </a:r>
            <a:r>
              <a:rPr lang="en-US" sz="2600" dirty="0" smtClean="0">
                <a:hlinkClick r:id="rId2"/>
              </a:rPr>
              <a:t>en.wikipedia.org/wiki/Cloud_computing#Service_models</a:t>
            </a:r>
            <a:endParaRPr lang="en-US" sz="2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7" name="Picture 2" descr="File:Cloud computing laye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4000"/>
            <a:ext cx="2590800" cy="239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18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09600" y="48768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11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1430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8605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9226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73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0"/>
            <a:ext cx="7086600" cy="838200"/>
          </a:xfrm>
        </p:spPr>
        <p:txBody>
          <a:bodyPr/>
          <a:lstStyle/>
          <a:p>
            <a:pPr marL="0" indent="0">
              <a:buNone/>
            </a:pPr>
            <a:r>
              <a:rPr lang="ru-RU" sz="3600" dirty="0">
                <a:effectLst/>
              </a:rPr>
              <a:t>Cloud computing</a:t>
            </a:r>
            <a:r>
              <a:rPr lang="en-US" sz="3600" dirty="0">
                <a:effectLst/>
              </a:rPr>
              <a:t> </a:t>
            </a:r>
            <a:r>
              <a:rPr lang="en-US" sz="3600" dirty="0" smtClean="0">
                <a:effectLst/>
              </a:rPr>
              <a:t>models</a:t>
            </a:r>
            <a:endParaRPr lang="en-US" sz="3600" b="0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6019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dirty="0" err="1" smtClean="0">
                <a:effectLst/>
              </a:rPr>
              <a:t>IaaS</a:t>
            </a:r>
            <a:r>
              <a:rPr lang="en-US" sz="3000" b="0" dirty="0" smtClean="0">
                <a:effectLst/>
              </a:rPr>
              <a:t> </a:t>
            </a:r>
            <a:r>
              <a:rPr lang="en-US" dirty="0"/>
              <a:t>- Infrastructure as a Service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bg-BG" sz="2600" b="0" dirty="0" smtClean="0">
                <a:effectLst/>
              </a:rPr>
              <a:t>Виртуални машини, инсталиране ОС, Софтуер</a:t>
            </a:r>
            <a:endParaRPr lang="en-US" sz="2600" b="0" dirty="0" smtClean="0">
              <a:effectLst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dirty="0" smtClean="0">
                <a:effectLst/>
              </a:rPr>
              <a:t>PaaS</a:t>
            </a:r>
            <a:r>
              <a:rPr lang="en-US" sz="3000" b="0" dirty="0" smtClean="0">
                <a:effectLst/>
              </a:rPr>
              <a:t> </a:t>
            </a:r>
            <a:r>
              <a:rPr lang="en-US" dirty="0"/>
              <a:t>- Platform </a:t>
            </a:r>
            <a:r>
              <a:rPr lang="en-US" dirty="0"/>
              <a:t>as a </a:t>
            </a:r>
            <a:r>
              <a:rPr lang="en-US" dirty="0"/>
              <a:t>Service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bg-BG" sz="2600" b="0" dirty="0" smtClean="0">
                <a:effectLst/>
              </a:rPr>
              <a:t>Платформи, </a:t>
            </a:r>
            <a:r>
              <a:rPr lang="bg-BG" sz="2600" b="0" dirty="0" err="1" smtClean="0">
                <a:effectLst/>
              </a:rPr>
              <a:t>сървиси</a:t>
            </a:r>
            <a:r>
              <a:rPr lang="bg-BG" sz="2600" b="0" dirty="0" smtClean="0">
                <a:effectLst/>
              </a:rPr>
              <a:t>, </a:t>
            </a:r>
            <a:r>
              <a:rPr lang="en-US" sz="2600" b="0" dirty="0" smtClean="0">
                <a:effectLst/>
              </a:rPr>
              <a:t>APIs </a:t>
            </a:r>
            <a:r>
              <a:rPr lang="bg-BG" sz="2600" b="0" dirty="0" smtClean="0">
                <a:effectLst/>
              </a:rPr>
              <a:t>за разработчици</a:t>
            </a:r>
            <a:endParaRPr lang="en-US" sz="2600" b="0" dirty="0">
              <a:effectLst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bg-BG" sz="2800" b="0" dirty="0" err="1" smtClean="0">
                <a:effectLst/>
              </a:rPr>
              <a:t>Пр</a:t>
            </a:r>
            <a:r>
              <a:rPr lang="en-US" sz="2800" b="0" dirty="0" smtClean="0">
                <a:effectLst/>
              </a:rPr>
              <a:t>.</a:t>
            </a:r>
            <a:r>
              <a:rPr lang="bg-BG" sz="2800" b="0" dirty="0" smtClean="0">
                <a:effectLst/>
              </a:rPr>
              <a:t> .</a:t>
            </a:r>
            <a:r>
              <a:rPr lang="en-US" sz="2800" b="0" dirty="0" smtClean="0">
                <a:effectLst/>
              </a:rPr>
              <a:t>NET </a:t>
            </a:r>
            <a:r>
              <a:rPr lang="en-US" sz="2800" b="0" dirty="0">
                <a:effectLst/>
              </a:rPr>
              <a:t>+ IIS + ASP.NET + WCF + SQL Azure</a:t>
            </a:r>
          </a:p>
          <a:p>
            <a:pPr>
              <a:spcBef>
                <a:spcPts val="0"/>
              </a:spcBef>
            </a:pPr>
            <a:r>
              <a:rPr lang="en-US" sz="3000" dirty="0" smtClean="0">
                <a:effectLst/>
              </a:rPr>
              <a:t>SaaS</a:t>
            </a:r>
            <a:r>
              <a:rPr lang="en-US" sz="3000" b="0" dirty="0" smtClean="0">
                <a:effectLst/>
              </a:rPr>
              <a:t> </a:t>
            </a:r>
            <a:r>
              <a:rPr lang="en-US" dirty="0"/>
              <a:t>- Software </a:t>
            </a:r>
            <a:r>
              <a:rPr lang="en-US" dirty="0"/>
              <a:t>as a </a:t>
            </a:r>
            <a:r>
              <a:rPr lang="en-US" dirty="0"/>
              <a:t>Service</a:t>
            </a:r>
          </a:p>
          <a:p>
            <a:pPr lvl="1">
              <a:spcBef>
                <a:spcPts val="0"/>
              </a:spcBef>
            </a:pPr>
            <a:r>
              <a:rPr lang="bg-BG" sz="2600" b="0" dirty="0" smtClean="0">
                <a:effectLst/>
              </a:rPr>
              <a:t>Приложения пр. </a:t>
            </a:r>
            <a:r>
              <a:rPr lang="en-US" sz="2600" b="0" dirty="0" err="1" smtClean="0">
                <a:effectLst/>
              </a:rPr>
              <a:t>WordPress</a:t>
            </a:r>
            <a:r>
              <a:rPr lang="en-US" sz="2600" b="0" dirty="0">
                <a:effectLst/>
              </a:rPr>
              <a:t>, </a:t>
            </a:r>
            <a:r>
              <a:rPr lang="en-US" sz="2600" b="0" dirty="0" err="1" smtClean="0">
                <a:effectLst/>
              </a:rPr>
              <a:t>Sitefinity</a:t>
            </a:r>
            <a:r>
              <a:rPr lang="bg-BG" sz="2600" b="0" dirty="0" smtClean="0">
                <a:effectLst/>
              </a:rPr>
              <a:t>…</a:t>
            </a:r>
          </a:p>
          <a:p>
            <a:pPr>
              <a:spcBef>
                <a:spcPts val="0"/>
              </a:spcBef>
            </a:pPr>
            <a:r>
              <a:rPr lang="en-US" sz="3000" dirty="0">
                <a:effectLst/>
              </a:rPr>
              <a:t>NaaS</a:t>
            </a:r>
            <a:r>
              <a:rPr lang="bg-BG" sz="3000" b="0" dirty="0">
                <a:effectLst/>
              </a:rPr>
              <a:t> </a:t>
            </a:r>
            <a:r>
              <a:rPr lang="en-US" dirty="0"/>
              <a:t>- Network </a:t>
            </a:r>
            <a:r>
              <a:rPr lang="en-US" dirty="0"/>
              <a:t>as a service </a:t>
            </a:r>
            <a:r>
              <a:rPr lang="en-US" dirty="0"/>
              <a:t> </a:t>
            </a:r>
            <a:r>
              <a:rPr lang="bg-BG" dirty="0" smtClean="0"/>
              <a:t>(от </a:t>
            </a:r>
            <a:r>
              <a:rPr lang="bg-BG" dirty="0"/>
              <a:t>2012 )</a:t>
            </a:r>
          </a:p>
          <a:p>
            <a:pPr lvl="1">
              <a:spcBef>
                <a:spcPts val="0"/>
              </a:spcBef>
            </a:pPr>
            <a:r>
              <a:rPr lang="en-US" sz="2800" b="0" dirty="0" smtClean="0">
                <a:effectLst/>
              </a:rPr>
              <a:t>VPN</a:t>
            </a:r>
            <a:r>
              <a:rPr lang="en-US" sz="2800" b="0" dirty="0">
                <a:effectLst/>
              </a:rPr>
              <a:t>, Bandwidth on </a:t>
            </a:r>
            <a:r>
              <a:rPr lang="en-US" sz="2800" b="0" dirty="0" smtClean="0">
                <a:effectLst/>
              </a:rPr>
              <a:t>Demand, </a:t>
            </a:r>
          </a:p>
          <a:p>
            <a:pPr>
              <a:spcBef>
                <a:spcPts val="0"/>
              </a:spcBef>
            </a:pPr>
            <a:r>
              <a:rPr lang="en-US" sz="3000" dirty="0">
                <a:effectLst/>
              </a:rPr>
              <a:t>CaaS</a:t>
            </a:r>
            <a:r>
              <a:rPr lang="en-US" sz="3000" b="0" dirty="0">
                <a:effectLst/>
              </a:rPr>
              <a:t> </a:t>
            </a:r>
            <a:r>
              <a:rPr lang="en-US" dirty="0"/>
              <a:t>- Communication </a:t>
            </a:r>
            <a:r>
              <a:rPr lang="en-US" dirty="0"/>
              <a:t>as a service 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bg-BG" dirty="0" smtClean="0"/>
              <a:t>от</a:t>
            </a:r>
            <a:r>
              <a:rPr lang="en-US" dirty="0" smtClean="0"/>
              <a:t> </a:t>
            </a:r>
            <a:r>
              <a:rPr lang="en-US" dirty="0"/>
              <a:t>2012)</a:t>
            </a:r>
          </a:p>
          <a:p>
            <a:pPr lvl="1">
              <a:spcBef>
                <a:spcPts val="0"/>
              </a:spcBef>
            </a:pPr>
            <a:r>
              <a:rPr lang="en-US" sz="2800" b="0" dirty="0">
                <a:effectLst/>
              </a:rPr>
              <a:t>Voice over IP, </a:t>
            </a:r>
            <a:r>
              <a:rPr lang="en-US" sz="2800" b="0" dirty="0" smtClean="0">
                <a:effectLst/>
              </a:rPr>
              <a:t>Instant messaging</a:t>
            </a:r>
            <a:endParaRPr lang="en-US" sz="2800" b="0" dirty="0">
              <a:effectLst/>
            </a:endParaRPr>
          </a:p>
          <a:p>
            <a:endParaRPr lang="bg-BG" b="0" dirty="0" smtClean="0">
              <a:effectLst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1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52396">
            <a:off x="3976856" y="3354764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159260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09600" y="1057638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609600" y="1972038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 rot="180394">
            <a:off x="813307" y="3051066"/>
            <a:ext cx="3452190" cy="3061130"/>
            <a:chOff x="838200" y="2805288"/>
            <a:chExt cx="3539067" cy="3519312"/>
          </a:xfrm>
        </p:grpSpPr>
        <p:pic>
          <p:nvPicPr>
            <p:cNvPr id="19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829858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Кое от изброените твърдения е вярно за </a:t>
            </a:r>
            <a:r>
              <a:rPr lang="en-US" dirty="0" err="1" smtClean="0"/>
              <a:t>mIRC</a:t>
            </a:r>
            <a:r>
              <a:rPr lang="en-US" dirty="0" smtClean="0"/>
              <a:t>?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mIRC</a:t>
            </a:r>
            <a:r>
              <a:rPr lang="en-US" dirty="0" smtClean="0"/>
              <a:t> </a:t>
            </a:r>
            <a:r>
              <a:rPr lang="bg-BG" dirty="0" smtClean="0"/>
              <a:t>е сървърен софтуер за размяна на чат съобщения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mIRC</a:t>
            </a:r>
            <a:r>
              <a:rPr lang="en-US" dirty="0" smtClean="0"/>
              <a:t> </a:t>
            </a:r>
            <a:r>
              <a:rPr lang="bg-BG" dirty="0" smtClean="0"/>
              <a:t>е протокол за размяна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bg-BG" dirty="0" smtClean="0"/>
              <a:t>на чат съобщения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mIRC</a:t>
            </a:r>
            <a:r>
              <a:rPr lang="en-US" dirty="0" smtClean="0"/>
              <a:t> </a:t>
            </a:r>
            <a:r>
              <a:rPr lang="bg-BG" dirty="0" smtClean="0"/>
              <a:t>е клиент за размяна на чат съобщения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mIRC</a:t>
            </a:r>
            <a:r>
              <a:rPr lang="en-US" dirty="0" smtClean="0"/>
              <a:t> </a:t>
            </a:r>
            <a:r>
              <a:rPr lang="bg-BG" dirty="0" smtClean="0"/>
              <a:t>използва протокола </a:t>
            </a:r>
            <a:r>
              <a:rPr lang="en-US" dirty="0" smtClean="0"/>
              <a:t>HTTP(S) </a:t>
            </a:r>
            <a:r>
              <a:rPr lang="bg-BG" dirty="0" smtClean="0"/>
              <a:t>за размяна на чат съобщения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mIRC</a:t>
            </a:r>
            <a:r>
              <a:rPr lang="en-US" dirty="0" smtClean="0"/>
              <a:t> </a:t>
            </a:r>
            <a:r>
              <a:rPr lang="bg-BG" dirty="0" smtClean="0"/>
              <a:t>е предшественика на </a:t>
            </a:r>
            <a:r>
              <a:rPr lang="en-US" dirty="0" smtClean="0"/>
              <a:t>ICQ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431650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://www.mirc.com/images/indexlogo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667000"/>
            <a:ext cx="1676400" cy="1725707"/>
          </a:xfrm>
          <a:prstGeom prst="rect">
            <a:avLst/>
          </a:prstGeom>
          <a:noFill/>
          <a:effectLst>
            <a:glow rad="1905000">
              <a:schemeClr val="accent1">
                <a:alpha val="0"/>
              </a:schemeClr>
            </a:glow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30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763000" cy="5791200"/>
          </a:xfrm>
        </p:spPr>
        <p:txBody>
          <a:bodyPr/>
          <a:lstStyle/>
          <a:p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mIRC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bg-BG" dirty="0" smtClean="0"/>
              <a:t>е клиент за </a:t>
            </a:r>
            <a:br>
              <a:rPr lang="bg-BG" dirty="0" smtClean="0"/>
            </a:br>
            <a:r>
              <a:rPr lang="en-US" dirty="0" smtClean="0"/>
              <a:t>Internet Relay</a:t>
            </a:r>
            <a:r>
              <a:rPr lang="bg-BG" dirty="0" smtClean="0"/>
              <a:t> </a:t>
            </a:r>
            <a:r>
              <a:rPr lang="en-US" dirty="0" smtClean="0"/>
              <a:t>Chat </a:t>
            </a:r>
            <a:r>
              <a:rPr lang="en-US" dirty="0"/>
              <a:t>(IRC</a:t>
            </a:r>
            <a:r>
              <a:rPr lang="en-US" dirty="0" smtClean="0"/>
              <a:t>)</a:t>
            </a:r>
            <a:r>
              <a:rPr lang="bg-BG" dirty="0"/>
              <a:t/>
            </a:r>
            <a:br>
              <a:rPr lang="bg-BG" dirty="0"/>
            </a:br>
            <a:r>
              <a:rPr lang="bg-BG" dirty="0" smtClean="0"/>
              <a:t>за ОС </a:t>
            </a:r>
            <a:r>
              <a:rPr lang="en-US" dirty="0" smtClean="0"/>
              <a:t>Microsoft Windows</a:t>
            </a:r>
          </a:p>
          <a:p>
            <a:r>
              <a:rPr lang="bg-BG" dirty="0" smtClean="0"/>
              <a:t>Много популярен преди</a:t>
            </a:r>
            <a:br>
              <a:rPr lang="bg-BG" dirty="0" smtClean="0"/>
            </a:br>
            <a:r>
              <a:rPr lang="en-US" dirty="0" smtClean="0"/>
              <a:t>Skype </a:t>
            </a:r>
            <a:r>
              <a:rPr lang="bg-BG" dirty="0" smtClean="0"/>
              <a:t>да навлезе</a:t>
            </a:r>
            <a:endParaRPr lang="en-US" dirty="0" smtClean="0"/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Internet Relay Chat (IRC) </a:t>
            </a:r>
            <a:r>
              <a:rPr lang="bg-BG" dirty="0" smtClean="0"/>
              <a:t>е протокол за размяна на интернет съобщения (чат), както и за конферентен (синхронен) чат в група</a:t>
            </a:r>
            <a:endParaRPr lang="en-US" dirty="0" smtClean="0"/>
          </a:p>
          <a:p>
            <a:r>
              <a:rPr lang="bg-BG" dirty="0" smtClean="0"/>
              <a:t>Информация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en.wikipedia.org/wiki/MIRC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4098" name="Picture 2" descr="http://screenshots.en.sftcdn.net/en/scrn/3000/3202/mirc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764" y="973051"/>
            <a:ext cx="3681636" cy="2742819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61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26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23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Кое от следните НЕ Е вярно за </a:t>
            </a:r>
            <a:r>
              <a:rPr lang="en-US" dirty="0"/>
              <a:t>HTTP persistent </a:t>
            </a:r>
            <a:r>
              <a:rPr lang="en-US" dirty="0" smtClean="0"/>
              <a:t>connection</a:t>
            </a:r>
            <a:r>
              <a:rPr lang="bg-BG" dirty="0" smtClean="0"/>
              <a:t>?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Поддържа се по подразбиране от </a:t>
            </a:r>
            <a:r>
              <a:rPr lang="en-US" dirty="0" smtClean="0"/>
              <a:t>HTTP 1.1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Представлява запазване на връзката след края на </a:t>
            </a:r>
            <a:r>
              <a:rPr lang="en-US" dirty="0" smtClean="0"/>
              <a:t>HTTP </a:t>
            </a:r>
            <a:r>
              <a:rPr lang="bg-BG" dirty="0" smtClean="0"/>
              <a:t>заявката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Свързано е с </a:t>
            </a:r>
            <a:r>
              <a:rPr lang="en-US" dirty="0" smtClean="0"/>
              <a:t>TCP </a:t>
            </a:r>
            <a:r>
              <a:rPr lang="bg-BG" dirty="0" smtClean="0"/>
              <a:t>връзката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Необходимо е при използването на </a:t>
            </a:r>
            <a:r>
              <a:rPr lang="en-US" dirty="0" smtClean="0"/>
              <a:t>Web Sockets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Намалява необходимите ресурси на сървъра и клиента (</a:t>
            </a:r>
            <a:r>
              <a:rPr lang="en-US" dirty="0" smtClean="0"/>
              <a:t>CPU, </a:t>
            </a:r>
            <a:r>
              <a:rPr lang="bg-BG" dirty="0" smtClean="0"/>
              <a:t>памет, мрежа)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 err="1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88575" y="444649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27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09600"/>
            <a:ext cx="8915400" cy="609600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Идеята за използване</a:t>
            </a:r>
            <a:br>
              <a:rPr lang="bg-BG" dirty="0" smtClean="0"/>
            </a:br>
            <a:r>
              <a:rPr lang="bg-BG" dirty="0" smtClean="0"/>
              <a:t>на единствена </a:t>
            </a:r>
            <a:r>
              <a:rPr lang="en-US" dirty="0" smtClean="0"/>
              <a:t>TCP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>връзка за размяна на</a:t>
            </a:r>
            <a:br>
              <a:rPr lang="bg-BG" dirty="0" smtClean="0"/>
            </a:br>
            <a:r>
              <a:rPr lang="bg-BG" dirty="0" smtClean="0"/>
              <a:t>няколко </a:t>
            </a:r>
            <a:r>
              <a:rPr lang="en-US" dirty="0" smtClean="0"/>
              <a:t>HTTP </a:t>
            </a:r>
            <a:r>
              <a:rPr lang="bg-BG" dirty="0" smtClean="0"/>
              <a:t>заявки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Обратното на отваряне</a:t>
            </a:r>
            <a:br>
              <a:rPr lang="bg-BG" dirty="0" smtClean="0"/>
            </a:br>
            <a:r>
              <a:rPr lang="bg-BG" dirty="0" smtClean="0"/>
              <a:t>на нова връзка за всяка</a:t>
            </a:r>
            <a:br>
              <a:rPr lang="bg-BG" dirty="0" smtClean="0"/>
            </a:br>
            <a:r>
              <a:rPr lang="bg-BG" dirty="0" smtClean="0"/>
              <a:t>следваща двойка заявка-отговор</a:t>
            </a:r>
            <a:endParaRPr lang="bg-BG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За</a:t>
            </a:r>
            <a:r>
              <a:rPr lang="en-US" dirty="0" smtClean="0"/>
              <a:t> HTTP 1.0</a:t>
            </a:r>
            <a:r>
              <a:rPr lang="en-US" dirty="0"/>
              <a:t>: </a:t>
            </a:r>
            <a:r>
              <a:rPr lang="bg-BG" dirty="0" err="1" smtClean="0"/>
              <a:t>хедър</a:t>
            </a:r>
            <a:r>
              <a:rPr lang="bg-BG" dirty="0" smtClean="0"/>
              <a:t> </a:t>
            </a:r>
            <a:r>
              <a:rPr lang="en-US" dirty="0" smtClean="0"/>
              <a:t>Connection</a:t>
            </a:r>
            <a:r>
              <a:rPr lang="en-US" dirty="0"/>
              <a:t>: Keep-Alive</a:t>
            </a:r>
            <a:endParaRPr lang="bg-BG" dirty="0" smtClean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За</a:t>
            </a:r>
            <a:r>
              <a:rPr lang="en-US" dirty="0" smtClean="0"/>
              <a:t> HTTP 1.1: </a:t>
            </a:r>
            <a:r>
              <a:rPr lang="bg-BG" dirty="0"/>
              <a:t>в</a:t>
            </a:r>
            <a:r>
              <a:rPr lang="bg-BG" dirty="0" smtClean="0"/>
              <a:t>ключено по подразбиране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Информация:</a:t>
            </a:r>
            <a:endParaRPr lang="en-US" dirty="0" smtClean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hlinkClick r:id="rId2"/>
              </a:rPr>
              <a:t>wikipedia.org/wiki/</a:t>
            </a:r>
            <a:r>
              <a:rPr lang="en-US" dirty="0" err="1" smtClean="0">
                <a:hlinkClick r:id="rId2"/>
              </a:rPr>
              <a:t>HTTP_persistent_connection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733" y="914400"/>
            <a:ext cx="1964867" cy="28554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835" y="914399"/>
            <a:ext cx="2081741" cy="285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7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1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57652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09600"/>
            <a:ext cx="8686800" cy="6096000"/>
          </a:xfrm>
        </p:spPr>
        <p:txBody>
          <a:bodyPr/>
          <a:lstStyle/>
          <a:p>
            <a:pPr lvl="0"/>
            <a:r>
              <a:rPr lang="bg-BG" sz="2600" dirty="0" smtClean="0"/>
              <a:t>Какъв е резултатът от следния код при резолюция с ширина 555</a:t>
            </a:r>
            <a:r>
              <a:rPr lang="en-US" sz="2600" dirty="0" err="1" smtClean="0"/>
              <a:t>px</a:t>
            </a:r>
            <a:r>
              <a:rPr lang="bg-BG" sz="2600" dirty="0" smtClean="0"/>
              <a:t>: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lvl="0"/>
            <a:endParaRPr lang="en-US" sz="2000" dirty="0"/>
          </a:p>
          <a:p>
            <a:pPr lvl="0"/>
            <a:endParaRPr lang="en-US" sz="2000" dirty="0" smtClean="0"/>
          </a:p>
          <a:p>
            <a:pPr lvl="0"/>
            <a:endParaRPr lang="en-US" sz="2000" dirty="0"/>
          </a:p>
          <a:p>
            <a:pPr lvl="0"/>
            <a:endParaRPr lang="en-US" sz="2000" dirty="0" smtClean="0"/>
          </a:p>
          <a:p>
            <a:pPr marL="0" lvl="0" indent="0">
              <a:buNone/>
            </a:pPr>
            <a:endParaRPr lang="en-US" sz="2000" dirty="0" smtClean="0"/>
          </a:p>
          <a:p>
            <a:pPr marL="0" lvl="0" indent="0">
              <a:buNone/>
            </a:pPr>
            <a:endParaRPr lang="en-US" sz="2000" dirty="0"/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sz="2000" dirty="0" smtClean="0"/>
              <a:t>Елементите </a:t>
            </a:r>
            <a:r>
              <a:rPr lang="bg-BG" sz="2000" dirty="0"/>
              <a:t>ще са в 2 </a:t>
            </a:r>
            <a:r>
              <a:rPr lang="bg-BG" sz="2000" dirty="0" smtClean="0"/>
              <a:t>колони и </a:t>
            </a:r>
            <a:r>
              <a:rPr lang="en-US" sz="2000" dirty="0" err="1"/>
              <a:t>Sasho</a:t>
            </a:r>
            <a:r>
              <a:rPr lang="en-US" sz="2000" dirty="0"/>
              <a:t> </a:t>
            </a:r>
            <a:r>
              <a:rPr lang="bg-BG" sz="2000" dirty="0"/>
              <a:t>и </a:t>
            </a:r>
            <a:r>
              <a:rPr lang="en-US" sz="2000" dirty="0" err="1"/>
              <a:t>Asen</a:t>
            </a:r>
            <a:r>
              <a:rPr lang="en-US" sz="2000" dirty="0"/>
              <a:t> </a:t>
            </a:r>
            <a:r>
              <a:rPr lang="bg-BG" sz="2000" dirty="0"/>
              <a:t>ще са с </a:t>
            </a:r>
            <a:r>
              <a:rPr lang="bg-BG" sz="2000" dirty="0" smtClean="0"/>
              <a:t>зелен фон</a:t>
            </a:r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sz="2000" dirty="0"/>
              <a:t>Елементите ще са в 2 колони и </a:t>
            </a:r>
            <a:r>
              <a:rPr lang="en-US" sz="2000" dirty="0"/>
              <a:t>Mustafa </a:t>
            </a:r>
            <a:r>
              <a:rPr lang="bg-BG" sz="2000" dirty="0"/>
              <a:t>и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bg-BG" sz="2000" dirty="0"/>
              <a:t>ще са с зелен </a:t>
            </a:r>
            <a:r>
              <a:rPr lang="bg-BG" sz="2000" dirty="0" smtClean="0"/>
              <a:t>фон</a:t>
            </a:r>
            <a:endParaRPr lang="bg-BG" sz="2000" dirty="0"/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sz="2000" dirty="0" smtClean="0"/>
              <a:t>Елементите ще са в 2 колони и </a:t>
            </a:r>
            <a:r>
              <a:rPr lang="en-US" sz="2000" dirty="0" err="1" smtClean="0"/>
              <a:t>Sasho</a:t>
            </a:r>
            <a:r>
              <a:rPr lang="en-US" sz="2000" dirty="0" smtClean="0"/>
              <a:t> </a:t>
            </a:r>
            <a:r>
              <a:rPr lang="bg-BG" sz="2000" dirty="0" smtClean="0"/>
              <a:t>и </a:t>
            </a:r>
            <a:r>
              <a:rPr lang="en-US" sz="2000" dirty="0" err="1" smtClean="0"/>
              <a:t>Asen</a:t>
            </a:r>
            <a:r>
              <a:rPr lang="en-US" sz="2000" dirty="0" smtClean="0"/>
              <a:t> </a:t>
            </a:r>
            <a:r>
              <a:rPr lang="bg-BG" sz="2000" dirty="0" smtClean="0"/>
              <a:t>ще са с червен фон</a:t>
            </a:r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sz="2000" dirty="0" smtClean="0"/>
              <a:t>Елементите </a:t>
            </a:r>
            <a:r>
              <a:rPr lang="bg-BG" sz="2000" dirty="0"/>
              <a:t>ще са в 2 колони и </a:t>
            </a:r>
            <a:r>
              <a:rPr lang="en-US" sz="2000" dirty="0" smtClean="0"/>
              <a:t>Mustafa </a:t>
            </a:r>
            <a:r>
              <a:rPr lang="bg-BG" sz="2000" dirty="0" smtClean="0"/>
              <a:t>и </a:t>
            </a:r>
            <a:r>
              <a:rPr lang="en-US" sz="2000" dirty="0" err="1" smtClean="0"/>
              <a:t>Az</a:t>
            </a:r>
            <a:r>
              <a:rPr lang="en-US" sz="2000" dirty="0" smtClean="0"/>
              <a:t> </a:t>
            </a:r>
            <a:r>
              <a:rPr lang="bg-BG" sz="2000" dirty="0"/>
              <a:t>ще са с червен фон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0902" y="6066020"/>
            <a:ext cx="457200" cy="4572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1568946"/>
            <a:ext cx="8153400" cy="32316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&lt;style&gt;</a:t>
            </a:r>
          </a:p>
          <a:p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@media screen and (</a:t>
            </a:r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min-width</a:t>
            </a:r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400px) and (</a:t>
            </a:r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max-</a:t>
            </a:r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800px) {</a:t>
            </a:r>
          </a:p>
          <a:p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ul </a:t>
            </a:r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{column-count</a:t>
            </a:r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</a:t>
            </a:r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US" sz="17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ul </a:t>
            </a:r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li:nth-child(2n){background-color</a:t>
            </a:r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red;}</a:t>
            </a:r>
            <a:endParaRPr lang="en-US" sz="17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@</a:t>
            </a:r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media screen and </a:t>
            </a:r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(min-width: 600px){</a:t>
            </a:r>
            <a:endParaRPr lang="en-US" sz="17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ul li:nth-child(2n</a:t>
            </a:r>
            <a:r>
              <a:rPr lang="bg-BG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+1</a:t>
            </a:r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){</a:t>
            </a:r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</a:t>
            </a:r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green;}</a:t>
            </a:r>
            <a:endParaRPr lang="en-US" sz="17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&lt;/style</a:t>
            </a:r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17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&lt;li&gt;Sasho&lt;/li</a:t>
            </a:r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</a:t>
            </a:r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li&gt;Mustafa&lt;/li</a:t>
            </a:r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</a:t>
            </a:r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li&gt;Asen&lt;/li</a:t>
            </a:r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</a:t>
            </a:r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li&gt;Az&lt;/li&gt;</a:t>
            </a:r>
          </a:p>
          <a:p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</p:spTree>
    <p:extLst>
      <p:ext uri="{BB962C8B-B14F-4D97-AF65-F5344CB8AC3E}">
        <p14:creationId xmlns:p14="http://schemas.microsoft.com/office/powerpoint/2010/main" val="11570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600" dirty="0" smtClean="0"/>
              <a:t>Резолюция по голяма от </a:t>
            </a:r>
            <a:r>
              <a:rPr lang="en-US" sz="2600" dirty="0" smtClean="0"/>
              <a:t>800px: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bg-BG" sz="2600" dirty="0" smtClean="0"/>
              <a:t>Резолюция &gt;= 800</a:t>
            </a:r>
            <a:r>
              <a:rPr lang="en-US" sz="2600" dirty="0" err="1" smtClean="0"/>
              <a:t>px</a:t>
            </a:r>
            <a:r>
              <a:rPr lang="en-US" sz="2600" dirty="0" smtClean="0"/>
              <a:t> </a:t>
            </a:r>
            <a:r>
              <a:rPr lang="bg-BG" sz="2600" dirty="0" smtClean="0"/>
              <a:t>и &lt;</a:t>
            </a:r>
            <a:r>
              <a:rPr lang="en-US" sz="2600" dirty="0" smtClean="0"/>
              <a:t>=</a:t>
            </a:r>
            <a:r>
              <a:rPr lang="bg-BG" sz="2600" dirty="0" smtClean="0"/>
              <a:t> 600</a:t>
            </a:r>
            <a:r>
              <a:rPr lang="en-US" sz="2600" dirty="0" err="1" smtClean="0"/>
              <a:t>px</a:t>
            </a:r>
            <a:endParaRPr lang="bg-BG" sz="2600" dirty="0"/>
          </a:p>
          <a:p>
            <a:endParaRPr lang="en-US" sz="2600" dirty="0" smtClean="0"/>
          </a:p>
          <a:p>
            <a:r>
              <a:rPr lang="bg-BG" sz="2600" dirty="0" smtClean="0"/>
              <a:t>Резолюция &lt;= 600</a:t>
            </a:r>
            <a:r>
              <a:rPr lang="en-US" sz="2600" dirty="0" err="1" smtClean="0"/>
              <a:t>px</a:t>
            </a:r>
            <a:r>
              <a:rPr lang="bg-BG" sz="2600" dirty="0" smtClean="0"/>
              <a:t> и &gt;= 400</a:t>
            </a:r>
            <a:r>
              <a:rPr lang="en-US" sz="2600" dirty="0" err="1" smtClean="0"/>
              <a:t>px</a:t>
            </a:r>
            <a:endParaRPr lang="bg-BG" sz="2600" dirty="0" smtClean="0"/>
          </a:p>
          <a:p>
            <a:pPr marL="0" indent="0">
              <a:buNone/>
            </a:pPr>
            <a:endParaRPr lang="bg-BG" sz="2600" dirty="0" smtClean="0"/>
          </a:p>
          <a:p>
            <a:r>
              <a:rPr lang="bg-BG" sz="2600" dirty="0" smtClean="0"/>
              <a:t>Подръжка: </a:t>
            </a:r>
            <a:r>
              <a:rPr lang="en-US" sz="2600" dirty="0" smtClean="0"/>
              <a:t>Firefox, Opera, Chrome, Safari</a:t>
            </a:r>
            <a:endParaRPr lang="bg-BG" sz="2600" dirty="0" smtClean="0"/>
          </a:p>
          <a:p>
            <a:r>
              <a:rPr lang="bg-BG" sz="2600" dirty="0" smtClean="0"/>
              <a:t>Информация:</a:t>
            </a:r>
          </a:p>
          <a:p>
            <a:pPr lvl="1"/>
            <a:r>
              <a:rPr lang="en-US" sz="2000" dirty="0">
                <a:hlinkClick r:id="rId2"/>
              </a:rPr>
              <a:t>http://www.w3.org/TR/css3-mediaqueries</a:t>
            </a:r>
            <a:r>
              <a:rPr lang="en-US" sz="2000" dirty="0" smtClean="0">
                <a:hlinkClick r:id="rId2"/>
              </a:rPr>
              <a:t>/</a:t>
            </a:r>
            <a:endParaRPr lang="bg-BG" sz="2000" dirty="0" smtClean="0"/>
          </a:p>
          <a:p>
            <a:pPr lvl="1"/>
            <a:r>
              <a:rPr lang="en-US" sz="2000" dirty="0">
                <a:hlinkClick r:id="rId3"/>
              </a:rPr>
              <a:t>http://www.w3schools.com/cssref/css3_pr_column-count.asp</a:t>
            </a:r>
            <a:endParaRPr lang="bg-BG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49"/>
          <a:stretch/>
        </p:blipFill>
        <p:spPr>
          <a:xfrm>
            <a:off x="685801" y="1342494"/>
            <a:ext cx="3886200" cy="791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67000"/>
            <a:ext cx="5598459" cy="3947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810000"/>
            <a:ext cx="51720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9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r>
              <a:rPr lang="bg-BG" dirty="0" smtClean="0"/>
              <a:t>Кое от следните действия се случва постоянно при "каскадния" модел на софтуерна разработка?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Тестване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Дизай</a:t>
            </a:r>
            <a:r>
              <a:rPr lang="bg-BG" dirty="0" smtClean="0"/>
              <a:t>н на системата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Мениджмънт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Разработка (изпълнение)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Анализ на изискванията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Поддръжка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74784" y="372618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http://upload.wikimedia.org/wikipedia/commons/5/51/Waterfall_mod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248" y="2483644"/>
            <a:ext cx="3053472" cy="23479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83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215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09600" y="3395332"/>
            <a:ext cx="7924800" cy="1295400"/>
          </a:xfrm>
        </p:spPr>
        <p:txBody>
          <a:bodyPr/>
          <a:lstStyle/>
          <a:p>
            <a:r>
              <a:rPr lang="bg-BG" dirty="0" smtClean="0"/>
              <a:t>Скриптови езици</a:t>
            </a:r>
            <a:br>
              <a:rPr lang="bg-BG" dirty="0" smtClean="0"/>
            </a:br>
            <a:r>
              <a:rPr lang="bg-BG" dirty="0" smtClean="0"/>
              <a:t>и </a:t>
            </a:r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609600" y="4878852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19" name="Picture 18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8382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20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133600"/>
            <a:ext cx="990600" cy="990601"/>
          </a:xfrm>
          <a:prstGeom prst="rect">
            <a:avLst/>
          </a:prstGeom>
          <a:noFill/>
        </p:spPr>
      </p:pic>
      <p:pic>
        <p:nvPicPr>
          <p:cNvPr id="21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4347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22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124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260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141" y="609600"/>
            <a:ext cx="8686800" cy="6172200"/>
          </a:xfrm>
        </p:spPr>
        <p:txBody>
          <a:bodyPr/>
          <a:lstStyle/>
          <a:p>
            <a:pPr lvl="0"/>
            <a:r>
              <a:rPr lang="bg-BG" sz="2600" dirty="0" smtClean="0"/>
              <a:t>Какъв е резултатът след клик на бутона: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lvl="0"/>
            <a:endParaRPr lang="en-US" sz="2000" dirty="0"/>
          </a:p>
          <a:p>
            <a:pPr lvl="0"/>
            <a:endParaRPr lang="en-US" sz="2000" dirty="0" smtClean="0"/>
          </a:p>
          <a:p>
            <a:pPr lvl="0"/>
            <a:endParaRPr lang="en-US" sz="2000" dirty="0"/>
          </a:p>
          <a:p>
            <a:pPr lvl="0"/>
            <a:endParaRPr lang="en-US" sz="2000" dirty="0" smtClean="0"/>
          </a:p>
          <a:p>
            <a:pPr marL="0" lvl="0" indent="0">
              <a:buNone/>
            </a:pPr>
            <a:endParaRPr lang="en-US" sz="2000" dirty="0" smtClean="0"/>
          </a:p>
          <a:p>
            <a:pPr marL="0" lvl="0" indent="0">
              <a:buNone/>
            </a:pPr>
            <a:endParaRPr lang="en-US" sz="2000" dirty="0" smtClean="0"/>
          </a:p>
          <a:p>
            <a:pPr marL="0" lvl="0" indent="0">
              <a:buNone/>
            </a:pPr>
            <a:endParaRPr lang="en-US" sz="800" dirty="0"/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sz="2400" dirty="0"/>
              <a:t>Фонът на клетката в която е бутонът ще стане </a:t>
            </a:r>
            <a:r>
              <a:rPr lang="bg-BG" sz="2400" dirty="0" smtClean="0"/>
              <a:t>зелен</a:t>
            </a:r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en-US" sz="2400" dirty="0" smtClean="0"/>
              <a:t>IF </a:t>
            </a:r>
            <a:r>
              <a:rPr lang="bg-BG" sz="2400" dirty="0" smtClean="0"/>
              <a:t>блокът няма да се изпълни</a:t>
            </a:r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sz="2400" dirty="0" smtClean="0"/>
              <a:t>Ще </a:t>
            </a:r>
            <a:r>
              <a:rPr lang="bg-BG" sz="2400" dirty="0"/>
              <a:t>се изпълни </a:t>
            </a:r>
            <a:r>
              <a:rPr lang="en-US" sz="2400" dirty="0"/>
              <a:t>IF </a:t>
            </a:r>
            <a:r>
              <a:rPr lang="bg-BG" sz="2400" dirty="0"/>
              <a:t>блокът и фонът на „</a:t>
            </a:r>
            <a:r>
              <a:rPr lang="en-US" sz="2400" dirty="0"/>
              <a:t>TEXT” </a:t>
            </a:r>
            <a:r>
              <a:rPr lang="bg-BG" sz="2400" dirty="0"/>
              <a:t>ще е </a:t>
            </a:r>
            <a:r>
              <a:rPr lang="bg-BG" sz="2400" dirty="0" smtClean="0"/>
              <a:t>червен</a:t>
            </a:r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sz="2400" dirty="0"/>
              <a:t>Ще се изпълни </a:t>
            </a:r>
            <a:r>
              <a:rPr lang="en-US" sz="2400" dirty="0"/>
              <a:t>IF </a:t>
            </a:r>
            <a:r>
              <a:rPr lang="bg-BG" sz="2400" dirty="0" smtClean="0"/>
              <a:t>блокът и фонът на „</a:t>
            </a:r>
            <a:r>
              <a:rPr lang="en-US" sz="2400" dirty="0" smtClean="0"/>
              <a:t>TEXT” </a:t>
            </a:r>
            <a:r>
              <a:rPr lang="bg-BG" sz="2400" dirty="0" smtClean="0"/>
              <a:t>ще е зелен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09600" y="5638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1219200"/>
            <a:ext cx="8077200" cy="34932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src="http://code.jquery.com/jquery-1.9.1.min.js"&gt;&lt;/script&gt;</a:t>
            </a:r>
            <a:endParaRPr lang="bg-BG" sz="17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&lt;td&gt;&lt;button id="</a:t>
            </a:r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clickMe</a:t>
            </a:r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"&gt;Click me!&lt;/button&gt;&lt;/td&gt;</a:t>
            </a:r>
          </a:p>
          <a:p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&lt;td&gt;TEXT&lt;/td</a:t>
            </a:r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  <a:p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$("#clickMe").on("click", function () {</a:t>
            </a:r>
          </a:p>
          <a:p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var myAwesomeVariable = true + false * 2;</a:t>
            </a:r>
          </a:p>
          <a:p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(myAwesomeVariable == true &amp; true)</a:t>
            </a:r>
          </a:p>
          <a:p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$(this).parent().next().css("background-color", "rgb(0</a:t>
            </a:r>
            <a:r>
              <a:rPr lang="bg-BG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255, 1, 0)");</a:t>
            </a:r>
          </a:p>
          <a:p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  <a:endParaRPr lang="en-US" sz="17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58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true + false * 2</a:t>
            </a:r>
            <a:r>
              <a:rPr lang="bg-BG" dirty="0" smtClean="0"/>
              <a:t>  - е равно на </a:t>
            </a:r>
            <a:r>
              <a:rPr lang="bg-BG" dirty="0" smtClean="0"/>
              <a:t>1</a:t>
            </a:r>
          </a:p>
          <a:p>
            <a:pPr lvl="1"/>
            <a:r>
              <a:rPr lang="bg-BG" dirty="0" smtClean="0"/>
              <a:t>Работа с числа</a:t>
            </a:r>
            <a:endParaRPr lang="bg-BG" dirty="0" smtClean="0"/>
          </a:p>
          <a:p>
            <a:r>
              <a:rPr lang="en-US" dirty="0" smtClean="0"/>
              <a:t>&amp; - </a:t>
            </a:r>
            <a:r>
              <a:rPr lang="bg-BG" dirty="0" smtClean="0"/>
              <a:t>Побитов оператор</a:t>
            </a:r>
          </a:p>
          <a:p>
            <a:r>
              <a:rPr lang="en-US" dirty="0" smtClean="0"/>
              <a:t>true &amp; true</a:t>
            </a:r>
            <a:r>
              <a:rPr lang="bg-BG" dirty="0" smtClean="0"/>
              <a:t> = 1 </a:t>
            </a:r>
            <a:r>
              <a:rPr lang="en-US" dirty="0" smtClean="0"/>
              <a:t>&amp; 1 = 1</a:t>
            </a:r>
            <a:endParaRPr lang="bg-BG" dirty="0"/>
          </a:p>
          <a:p>
            <a:pPr>
              <a:spcBef>
                <a:spcPts val="11400"/>
              </a:spcBef>
            </a:pPr>
            <a:r>
              <a:rPr lang="bg-BG" dirty="0" smtClean="0"/>
              <a:t>Информация: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msdn.microsoft.com/en-us/library/ie/dazfy1f3%28v=vs.94%29.aspx</a:t>
            </a:r>
            <a:endParaRPr lang="bg-BG" dirty="0" smtClean="0"/>
          </a:p>
          <a:p>
            <a:pPr marL="357188" lvl="1" indent="0">
              <a:buNone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11266" name="Picture 2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124200"/>
            <a:ext cx="4048327" cy="22832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60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28800" y="199900"/>
            <a:ext cx="7086600" cy="838200"/>
          </a:xfrm>
        </p:spPr>
        <p:txBody>
          <a:bodyPr/>
          <a:lstStyle/>
          <a:p>
            <a:r>
              <a:rPr lang="bg-BG" dirty="0" smtClean="0"/>
              <a:t>Тренировъчен тест по информационни технологии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600" spc="15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Въпроси</a:t>
            </a:r>
            <a:r>
              <a:rPr lang="en-US" sz="7600" spc="15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7600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30220" y="4059648"/>
            <a:ext cx="890352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1189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0" y="16475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8" y="10924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6" y="21319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8" name="TextBox 17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425880" y="55987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TextBox 19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213116" y="5670848"/>
            <a:ext cx="357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36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1" name="TextBox 20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2927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3" name="TextBox 22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4312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4" name="TextBox 23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 Placeholder 5"/>
          <p:cNvSpPr txBox="1">
            <a:spLocks/>
          </p:cNvSpPr>
          <p:nvPr/>
        </p:nvSpPr>
        <p:spPr>
          <a:xfrm>
            <a:off x="5335648" y="6400800"/>
            <a:ext cx="3718150" cy="369332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hlinkClick r:id="rId7"/>
              </a:rPr>
              <a:t>http://schoolacademy.telerik.com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53267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 smtClean="0"/>
              <a:t>Домашно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09600"/>
            <a:ext cx="8686800" cy="6096000"/>
          </a:xfrm>
        </p:spPr>
        <p:txBody>
          <a:bodyPr/>
          <a:lstStyle/>
          <a:p>
            <a:r>
              <a:rPr lang="bg-BG" dirty="0" smtClean="0"/>
              <a:t>Напишете общо 5 въпроса върху темите от 11 до 15 точка от конспекта (включително)</a:t>
            </a:r>
          </a:p>
          <a:p>
            <a:pPr lvl="1">
              <a:spcBef>
                <a:spcPts val="0"/>
              </a:spcBef>
            </a:pPr>
            <a:r>
              <a:rPr lang="bg-BG" sz="2800" dirty="0" smtClean="0"/>
              <a:t>Информационни</a:t>
            </a:r>
            <a:r>
              <a:rPr lang="ru-RU" sz="2800" dirty="0" smtClean="0"/>
              <a:t> </a:t>
            </a:r>
            <a:r>
              <a:rPr lang="bg-BG" sz="2800" dirty="0" smtClean="0"/>
              <a:t>системи</a:t>
            </a:r>
            <a:r>
              <a:rPr lang="ru-RU" sz="2800" dirty="0" smtClean="0"/>
              <a:t> </a:t>
            </a:r>
          </a:p>
          <a:p>
            <a:pPr lvl="1">
              <a:spcBef>
                <a:spcPts val="0"/>
              </a:spcBef>
            </a:pPr>
            <a:r>
              <a:rPr lang="bg-BG" sz="2800" dirty="0" smtClean="0"/>
              <a:t>Сигурност</a:t>
            </a:r>
            <a:r>
              <a:rPr lang="ru-RU" sz="2800" dirty="0" smtClean="0"/>
              <a:t> и </a:t>
            </a:r>
            <a:r>
              <a:rPr lang="bg-BG" sz="2800" dirty="0" smtClean="0"/>
              <a:t>защита</a:t>
            </a:r>
            <a:r>
              <a:rPr lang="ru-RU" sz="2800" dirty="0" smtClean="0"/>
              <a:t> на </a:t>
            </a:r>
            <a:r>
              <a:rPr lang="bg-BG" sz="2800" dirty="0" smtClean="0"/>
              <a:t>информацията</a:t>
            </a:r>
          </a:p>
          <a:p>
            <a:pPr lvl="1">
              <a:spcBef>
                <a:spcPts val="0"/>
              </a:spcBef>
            </a:pPr>
            <a:r>
              <a:rPr lang="bg-BG" sz="2800" dirty="0" smtClean="0"/>
              <a:t>Презентиране </a:t>
            </a:r>
            <a:r>
              <a:rPr lang="bg-BG" sz="2400" dirty="0" smtClean="0"/>
              <a:t>(на информация чрез средствата на ИТ)</a:t>
            </a:r>
            <a:endParaRPr lang="bg-BG" sz="2800" dirty="0" smtClean="0"/>
          </a:p>
          <a:p>
            <a:pPr lvl="1">
              <a:spcBef>
                <a:spcPts val="0"/>
              </a:spcBef>
            </a:pPr>
            <a:r>
              <a:rPr lang="bg-BG" sz="2800" dirty="0" smtClean="0"/>
              <a:t>Мултимедия</a:t>
            </a:r>
            <a:endParaRPr lang="bg-BG" sz="2800" dirty="0"/>
          </a:p>
          <a:p>
            <a:pPr lvl="1">
              <a:spcBef>
                <a:spcPts val="0"/>
              </a:spcBef>
            </a:pPr>
            <a:r>
              <a:rPr lang="bg-BG" sz="2800" dirty="0" smtClean="0"/>
              <a:t>Компютърни мрежи</a:t>
            </a:r>
          </a:p>
          <a:p>
            <a:pPr>
              <a:spcBef>
                <a:spcPts val="0"/>
              </a:spcBef>
            </a:pPr>
            <a:r>
              <a:rPr lang="bg-BG" dirty="0" smtClean="0"/>
              <a:t>Всеки въпрос да има поне 4 отговора</a:t>
            </a:r>
          </a:p>
          <a:p>
            <a:pPr>
              <a:spcBef>
                <a:spcPts val="0"/>
              </a:spcBef>
            </a:pPr>
            <a:r>
              <a:rPr lang="bg-BG" dirty="0" smtClean="0"/>
              <a:t>За всеки въпрос да има обяснение</a:t>
            </a:r>
          </a:p>
          <a:p>
            <a:pPr>
              <a:spcBef>
                <a:spcPts val="0"/>
              </a:spcBef>
            </a:pPr>
            <a:r>
              <a:rPr lang="bg-BG" dirty="0" smtClean="0"/>
              <a:t>Ползвайте оформлението от примерен тест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bg-BG" dirty="0" smtClean="0"/>
              <a:t>По желание, може и повече от 5 въпроса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18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838200"/>
          </a:xfrm>
        </p:spPr>
        <p:txBody>
          <a:bodyPr/>
          <a:lstStyle/>
          <a:p>
            <a:r>
              <a:rPr lang="bg-BG" sz="3600" dirty="0" smtClean="0"/>
              <a:t>Безплатни курсове в софтуерната академия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r>
              <a:rPr lang="en-US" dirty="0" smtClean="0"/>
              <a:t>Telerik School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2"/>
              </a:rPr>
              <a:t>schoolacademy.telerik.com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029200"/>
            <a:ext cx="1466851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831275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7" y="4179062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>
            <a:hlinkClick r:id="rId2" tooltip="Telerik School Academy - Free Software Development Trainings for High-School Students"/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42019" y="1435925"/>
            <a:ext cx="2606040" cy="89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19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86740"/>
            <a:ext cx="8763000" cy="5791200"/>
          </a:xfrm>
        </p:spPr>
        <p:txBody>
          <a:bodyPr/>
          <a:lstStyle/>
          <a:p>
            <a:r>
              <a:rPr lang="bg-BG" sz="3000" dirty="0" smtClean="0"/>
              <a:t>И</a:t>
            </a:r>
            <a:r>
              <a:rPr lang="ru-RU" sz="3000" dirty="0"/>
              <a:t>зходът </a:t>
            </a:r>
            <a:r>
              <a:rPr lang="ru-RU" sz="3000" dirty="0"/>
              <a:t>от </a:t>
            </a:r>
            <a:r>
              <a:rPr lang="ru-RU" sz="3000" dirty="0" smtClean="0"/>
              <a:t>всеки</a:t>
            </a:r>
            <a:br>
              <a:rPr lang="ru-RU" sz="3000" dirty="0" smtClean="0"/>
            </a:br>
            <a:r>
              <a:rPr lang="ru-RU" sz="3000" dirty="0" smtClean="0"/>
              <a:t>процес "пада</a:t>
            </a:r>
            <a:r>
              <a:rPr lang="ru-RU" sz="3000" dirty="0"/>
              <a:t>" </a:t>
            </a:r>
            <a:r>
              <a:rPr lang="ru-RU" sz="3000" dirty="0" smtClean="0"/>
              <a:t>точно</a:t>
            </a:r>
            <a:br>
              <a:rPr lang="ru-RU" sz="3000" dirty="0" smtClean="0"/>
            </a:br>
            <a:r>
              <a:rPr lang="ru-RU" sz="3000" dirty="0" smtClean="0"/>
              <a:t>при входът на</a:t>
            </a:r>
            <a:br>
              <a:rPr lang="ru-RU" sz="3000" dirty="0" smtClean="0"/>
            </a:br>
            <a:r>
              <a:rPr lang="ru-RU" sz="3000" dirty="0" smtClean="0"/>
              <a:t>следващото </a:t>
            </a:r>
            <a:r>
              <a:rPr lang="ru-RU" sz="3000" dirty="0"/>
              <a:t>действие</a:t>
            </a:r>
            <a:endParaRPr lang="en-US" sz="3000" dirty="0"/>
          </a:p>
          <a:p>
            <a:r>
              <a:rPr lang="bg-BG" sz="3000" dirty="0" smtClean="0"/>
              <a:t>При спиралния модел</a:t>
            </a:r>
            <a:br>
              <a:rPr lang="bg-BG" sz="3000" dirty="0" smtClean="0"/>
            </a:br>
            <a:r>
              <a:rPr lang="bg-BG" sz="3000" dirty="0" smtClean="0"/>
              <a:t>всичко това се случва</a:t>
            </a:r>
            <a:br>
              <a:rPr lang="bg-BG" sz="3000" dirty="0" smtClean="0"/>
            </a:br>
            <a:r>
              <a:rPr lang="bg-BG" sz="3000" dirty="0" smtClean="0"/>
              <a:t>непрекъснато на "итерации" (</a:t>
            </a:r>
            <a:r>
              <a:rPr lang="bg-BG" sz="3000" dirty="0" smtClean="0">
                <a:hlinkClick r:id="rId3"/>
              </a:rPr>
              <a:t>линк</a:t>
            </a:r>
            <a:r>
              <a:rPr lang="bg-BG" sz="3000" dirty="0" smtClean="0"/>
              <a:t>)</a:t>
            </a:r>
            <a:endParaRPr lang="en-US" sz="3000" dirty="0"/>
          </a:p>
          <a:p>
            <a:r>
              <a:rPr lang="bg-BG" sz="3000" dirty="0" smtClean="0"/>
              <a:t>При </a:t>
            </a:r>
            <a:r>
              <a:rPr lang="en-US" sz="3000" dirty="0" smtClean="0"/>
              <a:t>agile </a:t>
            </a:r>
            <a:r>
              <a:rPr lang="bg-BG" sz="3000" dirty="0" smtClean="0"/>
              <a:t>се правят малки промени и се показват на клиента, взима се </a:t>
            </a:r>
            <a:r>
              <a:rPr lang="en-US" sz="3000" dirty="0" smtClean="0"/>
              <a:t>feedback</a:t>
            </a:r>
            <a:r>
              <a:rPr lang="bg-BG" sz="3000" dirty="0"/>
              <a:t> </a:t>
            </a:r>
            <a:r>
              <a:rPr lang="bg-BG" sz="3000" dirty="0" smtClean="0"/>
              <a:t>и нови промени Информация</a:t>
            </a:r>
            <a:r>
              <a:rPr lang="bg-BG" sz="3000" dirty="0" smtClean="0"/>
              <a:t>:</a:t>
            </a:r>
            <a:endParaRPr lang="en-US" sz="3000" dirty="0"/>
          </a:p>
          <a:p>
            <a:pPr lvl="1"/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www-it.fmi.uni-sofia.bg/courses/HCI/book/c17/software.htm</a:t>
            </a:r>
            <a:endParaRPr lang="en-US" sz="2000" dirty="0" smtClean="0"/>
          </a:p>
          <a:p>
            <a:pPr lvl="1"/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en.wikipedia.org/wiki/Software_development_process</a:t>
            </a:r>
            <a:endParaRPr lang="bg-BG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398" y="762000"/>
            <a:ext cx="4332402" cy="28948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21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9600" y="2550320"/>
            <a:ext cx="7924800" cy="569120"/>
          </a:xfrm>
        </p:spPr>
        <p:txBody>
          <a:bodyPr/>
          <a:lstStyle/>
          <a:p>
            <a:r>
              <a:rPr lang="bg-BG" dirty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11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505200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521356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419600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12800"/>
            <a:ext cx="8839200" cy="5791200"/>
          </a:xfrm>
        </p:spPr>
        <p:txBody>
          <a:bodyPr/>
          <a:lstStyle/>
          <a:p>
            <a:r>
              <a:rPr lang="bg-BG" sz="3000" dirty="0" smtClean="0"/>
              <a:t>Какво не може да се направи </a:t>
            </a:r>
          </a:p>
          <a:p>
            <a:pPr marL="0" indent="0">
              <a:buNone/>
            </a:pPr>
            <a:r>
              <a:rPr lang="bg-BG" sz="3000" dirty="0"/>
              <a:t> </a:t>
            </a:r>
            <a:r>
              <a:rPr lang="bg-BG" sz="3000" dirty="0" smtClean="0"/>
              <a:t>   с </a:t>
            </a:r>
            <a:r>
              <a:rPr lang="en-US" sz="3000" dirty="0">
                <a:effectLst/>
              </a:rPr>
              <a:t>Windows Task </a:t>
            </a:r>
            <a:r>
              <a:rPr lang="en-US" sz="3000" dirty="0" smtClean="0">
                <a:effectLst/>
              </a:rPr>
              <a:t>Manager</a:t>
            </a:r>
            <a:r>
              <a:rPr lang="bg-BG" sz="3000" dirty="0" smtClean="0"/>
              <a:t>?</a:t>
            </a:r>
          </a:p>
          <a:p>
            <a:pPr marL="0" indent="0">
              <a:buNone/>
            </a:pPr>
            <a:endParaRPr lang="bg-BG" sz="100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Изпращане на съобщение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CPU, RAM, Network </a:t>
            </a:r>
            <a:r>
              <a:rPr lang="bg-BG" dirty="0"/>
              <a:t>статистики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Старт/Стоп на програма, процес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Указване на използвани </a:t>
            </a:r>
            <a:r>
              <a:rPr lang="en-US" dirty="0" smtClean="0"/>
              <a:t>CPU</a:t>
            </a:r>
            <a:r>
              <a:rPr lang="bg-BG" dirty="0" smtClean="0"/>
              <a:t> от програма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Задаване на съвместимост с друга версия ОС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Установяване на права за приложение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Всичко изброено може да се направи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3840" y="605028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FF6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040" y="873761"/>
            <a:ext cx="3810000" cy="21793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9871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4066</TotalTime>
  <Words>2320</Words>
  <Application>Microsoft Office PowerPoint</Application>
  <PresentationFormat>On-screen Show (4:3)</PresentationFormat>
  <Paragraphs>528</Paragraphs>
  <Slides>65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Cambria</vt:lpstr>
      <vt:lpstr>Consolas</vt:lpstr>
      <vt:lpstr>Corbel</vt:lpstr>
      <vt:lpstr>Wingdings</vt:lpstr>
      <vt:lpstr>Wingdings 2</vt:lpstr>
      <vt:lpstr>Telerik Academy</vt:lpstr>
      <vt:lpstr>Тренировъчен тест по информационни технологии</vt:lpstr>
      <vt:lpstr>PowerPoint Presentation</vt:lpstr>
      <vt:lpstr>Въпрос</vt:lpstr>
      <vt:lpstr>Отговор</vt:lpstr>
      <vt:lpstr>Софтуерни системи</vt:lpstr>
      <vt:lpstr>Въпрос</vt:lpstr>
      <vt:lpstr>Отговор</vt:lpstr>
      <vt:lpstr>Работа с компютърни системи и програми</vt:lpstr>
      <vt:lpstr>Въпрос</vt:lpstr>
      <vt:lpstr>Отговор</vt:lpstr>
      <vt:lpstr>Пренос на данни и бройни системи</vt:lpstr>
      <vt:lpstr>Въпрос</vt:lpstr>
      <vt:lpstr>Отговор</vt:lpstr>
      <vt:lpstr>Операционни системи</vt:lpstr>
      <vt:lpstr>Въпрос</vt:lpstr>
      <vt:lpstr>Отговор</vt:lpstr>
      <vt:lpstr>Софтуерно инженерство</vt:lpstr>
      <vt:lpstr>Въпрос</vt:lpstr>
      <vt:lpstr>Отговор</vt:lpstr>
      <vt:lpstr>Компресиране на данни</vt:lpstr>
      <vt:lpstr>Въпрос</vt:lpstr>
      <vt:lpstr>Отговор</vt:lpstr>
      <vt:lpstr>Текстообработка</vt:lpstr>
      <vt:lpstr>Въпрос</vt:lpstr>
      <vt:lpstr>Отговор</vt:lpstr>
      <vt:lpstr>Компютърна графика</vt:lpstr>
      <vt:lpstr>Въпрос</vt:lpstr>
      <vt:lpstr>Отговор</vt:lpstr>
      <vt:lpstr>Бази от данни</vt:lpstr>
      <vt:lpstr>Въпрос</vt:lpstr>
      <vt:lpstr>Отговор</vt:lpstr>
      <vt:lpstr>Информационни системи</vt:lpstr>
      <vt:lpstr>Въпрос</vt:lpstr>
      <vt:lpstr>Отговор</vt:lpstr>
      <vt:lpstr>Сигурност и защита на информацията</vt:lpstr>
      <vt:lpstr>Въпрос</vt:lpstr>
      <vt:lpstr>Отговор</vt:lpstr>
      <vt:lpstr>Презентационни системи</vt:lpstr>
      <vt:lpstr>Въпрос</vt:lpstr>
      <vt:lpstr>Отговор</vt:lpstr>
      <vt:lpstr>Мултимедия</vt:lpstr>
      <vt:lpstr>Въпрос</vt:lpstr>
      <vt:lpstr>Отговор</vt:lpstr>
      <vt:lpstr>Компютърни мрежи</vt:lpstr>
      <vt:lpstr>Въпрос</vt:lpstr>
      <vt:lpstr>Отговор</vt:lpstr>
      <vt:lpstr>Устройство на Интернет</vt:lpstr>
      <vt:lpstr>Въпрос</vt:lpstr>
      <vt:lpstr>Отговор</vt:lpstr>
      <vt:lpstr>Cloud computing models</vt:lpstr>
      <vt:lpstr>Електронна комуникация</vt:lpstr>
      <vt:lpstr>Въпрос</vt:lpstr>
      <vt:lpstr>Отговор</vt:lpstr>
      <vt:lpstr>World Wide Web (WWW)</vt:lpstr>
      <vt:lpstr>Въпрос</vt:lpstr>
      <vt:lpstr>Отговор</vt:lpstr>
      <vt:lpstr>Уеб дизайн, HTML, CSS</vt:lpstr>
      <vt:lpstr>Въпрос</vt:lpstr>
      <vt:lpstr>Отговор</vt:lpstr>
      <vt:lpstr>Скриптови езици и JavaScript</vt:lpstr>
      <vt:lpstr>Въпрос</vt:lpstr>
      <vt:lpstr>Отговор</vt:lpstr>
      <vt:lpstr>Тренировъчен тест по информационни технологии</vt:lpstr>
      <vt:lpstr>Домашно</vt:lpstr>
      <vt:lpstr>Безплатни курсове в софтуерната академия</vt:lpstr>
    </vt:vector>
  </TitlesOfParts>
  <Company>Telerik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Nikolay</cp:lastModifiedBy>
  <cp:revision>523</cp:revision>
  <dcterms:created xsi:type="dcterms:W3CDTF">2007-12-08T16:03:35Z</dcterms:created>
  <dcterms:modified xsi:type="dcterms:W3CDTF">2013-03-27T07:33:11Z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